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7" r:id="rId3"/>
    <p:sldId id="341" r:id="rId4"/>
    <p:sldId id="340" r:id="rId5"/>
    <p:sldId id="342" r:id="rId6"/>
    <p:sldId id="339" r:id="rId7"/>
    <p:sldId id="336"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8" r:id="rId25"/>
    <p:sldId id="277" r:id="rId26"/>
    <p:sldId id="279" r:id="rId27"/>
    <p:sldId id="280" r:id="rId28"/>
    <p:sldId id="281" r:id="rId29"/>
    <p:sldId id="282" r:id="rId30"/>
    <p:sldId id="288" r:id="rId31"/>
    <p:sldId id="283" r:id="rId32"/>
    <p:sldId id="284" r:id="rId33"/>
    <p:sldId id="285" r:id="rId34"/>
    <p:sldId id="286" r:id="rId35"/>
    <p:sldId id="287" r:id="rId36"/>
    <p:sldId id="305" r:id="rId37"/>
    <p:sldId id="306" r:id="rId38"/>
    <p:sldId id="307" r:id="rId39"/>
    <p:sldId id="309" r:id="rId40"/>
    <p:sldId id="316" r:id="rId41"/>
    <p:sldId id="310" r:id="rId42"/>
    <p:sldId id="311" r:id="rId43"/>
    <p:sldId id="312" r:id="rId44"/>
    <p:sldId id="313" r:id="rId45"/>
    <p:sldId id="314" r:id="rId46"/>
    <p:sldId id="315" r:id="rId47"/>
    <p:sldId id="317" r:id="rId48"/>
    <p:sldId id="318" r:id="rId49"/>
    <p:sldId id="319" r:id="rId50"/>
    <p:sldId id="320" r:id="rId51"/>
    <p:sldId id="321" r:id="rId52"/>
    <p:sldId id="322" r:id="rId53"/>
    <p:sldId id="325" r:id="rId54"/>
    <p:sldId id="323" r:id="rId55"/>
    <p:sldId id="330" r:id="rId56"/>
    <p:sldId id="324" r:id="rId57"/>
    <p:sldId id="326" r:id="rId58"/>
    <p:sldId id="327" r:id="rId59"/>
    <p:sldId id="328" r:id="rId60"/>
    <p:sldId id="329" r:id="rId61"/>
    <p:sldId id="331" r:id="rId62"/>
    <p:sldId id="332" r:id="rId63"/>
    <p:sldId id="333" r:id="rId64"/>
    <p:sldId id="334" r:id="rId65"/>
    <p:sldId id="335"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03" r:id="rId81"/>
    <p:sldId id="304"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712" autoAdjust="0"/>
  </p:normalViewPr>
  <p:slideViewPr>
    <p:cSldViewPr>
      <p:cViewPr>
        <p:scale>
          <a:sx n="99" d="100"/>
          <a:sy n="99" d="100"/>
        </p:scale>
        <p:origin x="-1134" y="-2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E9DB19F-4623-4209-8828-890898741F34}"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34626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9DB19F-4623-4209-8828-890898741F34}"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280475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9DB19F-4623-4209-8828-890898741F34}"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296842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9DB19F-4623-4209-8828-890898741F34}"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4192198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9DB19F-4623-4209-8828-890898741F34}"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268172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E9DB19F-4623-4209-8828-890898741F34}" type="datetimeFigureOut">
              <a:rPr lang="en-IN" smtClean="0"/>
              <a:t>30-08-2024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297621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E9DB19F-4623-4209-8828-890898741F34}" type="datetimeFigureOut">
              <a:rPr lang="en-IN" smtClean="0"/>
              <a:t>30-08-2024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3677685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E9DB19F-4623-4209-8828-890898741F34}" type="datetimeFigureOut">
              <a:rPr lang="en-IN" smtClean="0"/>
              <a:t>30-08-2024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180001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9DB19F-4623-4209-8828-890898741F34}" type="datetimeFigureOut">
              <a:rPr lang="en-IN" smtClean="0"/>
              <a:t>30-08-2024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3378963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9DB19F-4623-4209-8828-890898741F34}" type="datetimeFigureOut">
              <a:rPr lang="en-IN" smtClean="0"/>
              <a:t>30-08-2024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2067994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9DB19F-4623-4209-8828-890898741F34}" type="datetimeFigureOut">
              <a:rPr lang="en-IN" smtClean="0"/>
              <a:t>30-08-2024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D83FA0-7609-4373-B229-2A53FDA93E55}" type="slidenum">
              <a:rPr lang="en-IN" smtClean="0"/>
              <a:t>‹#›</a:t>
            </a:fld>
            <a:endParaRPr lang="en-IN"/>
          </a:p>
        </p:txBody>
      </p:sp>
    </p:spTree>
    <p:extLst>
      <p:ext uri="{BB962C8B-B14F-4D97-AF65-F5344CB8AC3E}">
        <p14:creationId xmlns:p14="http://schemas.microsoft.com/office/powerpoint/2010/main" val="2866410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9DB19F-4623-4209-8828-890898741F34}" type="datetimeFigureOut">
              <a:rPr lang="en-IN" smtClean="0"/>
              <a:t>30-08-2024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83FA0-7609-4373-B229-2A53FDA93E55}" type="slidenum">
              <a:rPr lang="en-IN" smtClean="0"/>
              <a:t>‹#›</a:t>
            </a:fld>
            <a:endParaRPr lang="en-IN"/>
          </a:p>
        </p:txBody>
      </p:sp>
    </p:spTree>
    <p:extLst>
      <p:ext uri="{BB962C8B-B14F-4D97-AF65-F5344CB8AC3E}">
        <p14:creationId xmlns:p14="http://schemas.microsoft.com/office/powerpoint/2010/main" val="2888093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Unit-1</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88211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lgn="just">
              <a:buNone/>
            </a:pPr>
            <a:r>
              <a:rPr lang="en-US" dirty="0" smtClean="0">
                <a:solidFill>
                  <a:srgbClr val="FF0000"/>
                </a:solidFill>
                <a:latin typeface="Times New Roman" pitchFamily="18" charset="0"/>
                <a:cs typeface="Times New Roman" pitchFamily="18" charset="0"/>
              </a:rPr>
              <a:t>2.Integrity</a:t>
            </a:r>
            <a:r>
              <a:rPr lang="en-US" dirty="0" smtClean="0">
                <a:latin typeface="Times New Roman" pitchFamily="18" charset="0"/>
                <a:cs typeface="Times New Roman" pitchFamily="18" charset="0"/>
              </a:rPr>
              <a:t>: This term covers two related concepts:</a:t>
            </a:r>
          </a:p>
          <a:p>
            <a:pPr marL="0" indent="0" algn="just">
              <a:buNone/>
            </a:pPr>
            <a:r>
              <a:rPr lang="en-US" sz="2600" dirty="0" smtClean="0">
                <a:solidFill>
                  <a:srgbClr val="FF0000"/>
                </a:solidFill>
                <a:latin typeface="Times New Roman" pitchFamily="18" charset="0"/>
                <a:cs typeface="Times New Roman" pitchFamily="18" charset="0"/>
              </a:rPr>
              <a:t>Data integrity</a:t>
            </a:r>
            <a:r>
              <a:rPr lang="en-US" sz="2600" dirty="0" smtClean="0">
                <a:latin typeface="Times New Roman" pitchFamily="18" charset="0"/>
                <a:cs typeface="Times New Roman" pitchFamily="18" charset="0"/>
              </a:rPr>
              <a:t>: Assures that information and programs are changed only in a specified and authorized manner.</a:t>
            </a:r>
          </a:p>
          <a:p>
            <a:pPr marL="0" indent="0" algn="just">
              <a:buNone/>
            </a:pPr>
            <a:r>
              <a:rPr lang="en-US" sz="2600" dirty="0" smtClean="0">
                <a:solidFill>
                  <a:srgbClr val="FF0000"/>
                </a:solidFill>
                <a:latin typeface="Times New Roman" pitchFamily="18" charset="0"/>
                <a:cs typeface="Times New Roman" pitchFamily="18" charset="0"/>
              </a:rPr>
              <a:t>System integrity</a:t>
            </a:r>
            <a:r>
              <a:rPr lang="en-US" sz="2600" dirty="0" smtClean="0">
                <a:latin typeface="Times New Roman" pitchFamily="18" charset="0"/>
                <a:cs typeface="Times New Roman" pitchFamily="18" charset="0"/>
              </a:rPr>
              <a:t>: Assures that a system performs its intended function in an unimpaired manner, free from deliberate or inadvertent unauthorized</a:t>
            </a:r>
          </a:p>
          <a:p>
            <a:pPr marL="0" indent="0" algn="just">
              <a:buNone/>
            </a:pPr>
            <a:r>
              <a:rPr lang="en-US" sz="2600" dirty="0" smtClean="0">
                <a:latin typeface="Times New Roman" pitchFamily="18" charset="0"/>
                <a:cs typeface="Times New Roman" pitchFamily="18" charset="0"/>
              </a:rPr>
              <a:t>manipulation of the system.</a:t>
            </a:r>
          </a:p>
          <a:p>
            <a:pPr marL="0" indent="0" algn="just">
              <a:buNone/>
            </a:pPr>
            <a:r>
              <a:rPr lang="en-US" sz="2600" dirty="0" smtClean="0">
                <a:solidFill>
                  <a:srgbClr val="FF0000"/>
                </a:solidFill>
                <a:latin typeface="Times New Roman" pitchFamily="18" charset="0"/>
                <a:cs typeface="Times New Roman" pitchFamily="18" charset="0"/>
              </a:rPr>
              <a:t>3</a:t>
            </a:r>
            <a:r>
              <a:rPr lang="en-US" sz="2600" dirty="0" smtClean="0">
                <a:latin typeface="Times New Roman" pitchFamily="18" charset="0"/>
                <a:cs typeface="Times New Roman" pitchFamily="18" charset="0"/>
              </a:rPr>
              <a:t>.</a:t>
            </a:r>
            <a:r>
              <a:rPr lang="en-US" sz="2600" dirty="0" smtClean="0">
                <a:solidFill>
                  <a:srgbClr val="FF0000"/>
                </a:solidFill>
                <a:latin typeface="Times New Roman" pitchFamily="18" charset="0"/>
                <a:cs typeface="Times New Roman" pitchFamily="18" charset="0"/>
              </a:rPr>
              <a:t>availability</a:t>
            </a:r>
            <a:r>
              <a:rPr lang="en-US" sz="2600" dirty="0" smtClean="0">
                <a:latin typeface="Times New Roman" pitchFamily="18" charset="0"/>
                <a:cs typeface="Times New Roman" pitchFamily="18" charset="0"/>
              </a:rPr>
              <a:t>: Assures that systems work promptly and service is not denied to authorized users.</a:t>
            </a:r>
            <a:endParaRPr lang="en-IN" sz="2600" dirty="0" smtClean="0">
              <a:latin typeface="Times New Roman" pitchFamily="18" charset="0"/>
              <a:cs typeface="Times New Roman" pitchFamily="18" charset="0"/>
            </a:endParaRPr>
          </a:p>
          <a:p>
            <a:pPr algn="just"/>
            <a:endParaRPr lang="en-IN" dirty="0"/>
          </a:p>
        </p:txBody>
      </p:sp>
    </p:spTree>
    <p:extLst>
      <p:ext uri="{BB962C8B-B14F-4D97-AF65-F5344CB8AC3E}">
        <p14:creationId xmlns:p14="http://schemas.microsoft.com/office/powerpoint/2010/main" val="1572054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61256"/>
            <a:ext cx="8229600" cy="6696744"/>
          </a:xfrm>
        </p:spPr>
        <p:txBody>
          <a:bodyPr>
            <a:noAutofit/>
          </a:bodyPr>
          <a:lstStyle/>
          <a:p>
            <a:pPr marL="0" indent="0" algn="just">
              <a:buNone/>
            </a:pPr>
            <a:r>
              <a:rPr lang="en-US" sz="2400" dirty="0">
                <a:solidFill>
                  <a:srgbClr val="00B050"/>
                </a:solidFill>
                <a:latin typeface="Times New Roman" pitchFamily="18" charset="0"/>
                <a:cs typeface="Times New Roman" pitchFamily="18" charset="0"/>
              </a:rPr>
              <a:t>The Open Systems Interconnection (OSI)</a:t>
            </a:r>
            <a:r>
              <a:rPr lang="en-US" sz="2400" dirty="0">
                <a:latin typeface="Times New Roman" pitchFamily="18" charset="0"/>
                <a:cs typeface="Times New Roman" pitchFamily="18" charset="0"/>
              </a:rPr>
              <a:t> security architecture </a:t>
            </a:r>
            <a:r>
              <a:rPr lang="en-US" sz="2400" dirty="0" smtClean="0">
                <a:latin typeface="Times New Roman" pitchFamily="18" charset="0"/>
                <a:cs typeface="Times New Roman" pitchFamily="18" charset="0"/>
              </a:rPr>
              <a:t>provides a </a:t>
            </a:r>
            <a:r>
              <a:rPr lang="en-US" sz="2400" dirty="0">
                <a:latin typeface="Times New Roman" pitchFamily="18" charset="0"/>
                <a:cs typeface="Times New Roman" pitchFamily="18" charset="0"/>
              </a:rPr>
              <a:t>systematic framework for defining security attacks, mechanisms, </a:t>
            </a:r>
            <a:r>
              <a:rPr lang="en-US" sz="2400" dirty="0" smtClean="0">
                <a:latin typeface="Times New Roman" pitchFamily="18" charset="0"/>
                <a:cs typeface="Times New Roman" pitchFamily="18" charset="0"/>
              </a:rPr>
              <a:t>and services</a:t>
            </a:r>
            <a:r>
              <a:rPr lang="en-US" sz="2400" dirty="0">
                <a:latin typeface="Times New Roman" pitchFamily="18" charset="0"/>
                <a:cs typeface="Times New Roman" pitchFamily="18" charset="0"/>
              </a:rPr>
              <a:t>.</a:t>
            </a:r>
          </a:p>
          <a:p>
            <a:pPr marL="0" indent="0" algn="just">
              <a:buNone/>
            </a:pP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Security attacks </a:t>
            </a:r>
            <a:r>
              <a:rPr lang="en-US" sz="2400" dirty="0">
                <a:latin typeface="Times New Roman" pitchFamily="18" charset="0"/>
                <a:cs typeface="Times New Roman" pitchFamily="18" charset="0"/>
              </a:rPr>
              <a:t>are classified as either passive attacks, which </a:t>
            </a:r>
            <a:r>
              <a:rPr lang="en-US" sz="2400" dirty="0" smtClean="0">
                <a:latin typeface="Times New Roman" pitchFamily="18" charset="0"/>
                <a:cs typeface="Times New Roman" pitchFamily="18" charset="0"/>
              </a:rPr>
              <a:t>include unauthorized </a:t>
            </a:r>
            <a:r>
              <a:rPr lang="en-US" sz="2400" dirty="0">
                <a:latin typeface="Times New Roman" pitchFamily="18" charset="0"/>
                <a:cs typeface="Times New Roman" pitchFamily="18" charset="0"/>
              </a:rPr>
              <a:t>reading of a message of file and traffic analysis or </a:t>
            </a:r>
            <a:r>
              <a:rPr lang="en-US" sz="2400" dirty="0" smtClean="0">
                <a:latin typeface="Times New Roman" pitchFamily="18" charset="0"/>
                <a:cs typeface="Times New Roman" pitchFamily="18" charset="0"/>
              </a:rPr>
              <a:t>active attacks</a:t>
            </a:r>
            <a:r>
              <a:rPr lang="en-US" sz="2400" dirty="0">
                <a:latin typeface="Times New Roman" pitchFamily="18" charset="0"/>
                <a:cs typeface="Times New Roman" pitchFamily="18" charset="0"/>
              </a:rPr>
              <a:t>, such as modification of messages or files, and denial of service.</a:t>
            </a:r>
          </a:p>
          <a:p>
            <a:pPr marL="0" indent="0" algn="just">
              <a:buNone/>
            </a:pP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A security mechanism </a:t>
            </a:r>
            <a:r>
              <a:rPr lang="en-US" sz="2400" dirty="0">
                <a:latin typeface="Times New Roman" pitchFamily="18" charset="0"/>
                <a:cs typeface="Times New Roman" pitchFamily="18" charset="0"/>
              </a:rPr>
              <a:t>is any process (or a device incorporating such </a:t>
            </a:r>
            <a:r>
              <a:rPr lang="en-US" sz="2400" dirty="0" err="1" smtClean="0">
                <a:latin typeface="Times New Roman" pitchFamily="18" charset="0"/>
                <a:cs typeface="Times New Roman" pitchFamily="18" charset="0"/>
              </a:rPr>
              <a:t>aprocess</a:t>
            </a:r>
            <a:r>
              <a:rPr lang="en-US" sz="2400" dirty="0">
                <a:latin typeface="Times New Roman" pitchFamily="18" charset="0"/>
                <a:cs typeface="Times New Roman" pitchFamily="18" charset="0"/>
              </a:rPr>
              <a:t>) that is designed to detect, prevent, or recover from a security </a:t>
            </a:r>
            <a:r>
              <a:rPr lang="en-US" sz="2400" dirty="0" smtClean="0">
                <a:latin typeface="Times New Roman" pitchFamily="18" charset="0"/>
                <a:cs typeface="Times New Roman" pitchFamily="18" charset="0"/>
              </a:rPr>
              <a:t>attack. Examples </a:t>
            </a:r>
            <a:r>
              <a:rPr lang="en-US" sz="2400" dirty="0">
                <a:latin typeface="Times New Roman" pitchFamily="18" charset="0"/>
                <a:cs typeface="Times New Roman" pitchFamily="18" charset="0"/>
              </a:rPr>
              <a:t>of mechanisms are encryption algorithms, digital signatures, and</a:t>
            </a:r>
          </a:p>
          <a:p>
            <a:pPr marL="0" indent="0" algn="just">
              <a:buNone/>
            </a:pPr>
            <a:r>
              <a:rPr lang="en-US" sz="2400" dirty="0">
                <a:latin typeface="Times New Roman" pitchFamily="18" charset="0"/>
                <a:cs typeface="Times New Roman" pitchFamily="18" charset="0"/>
              </a:rPr>
              <a:t>authentication protocols.</a:t>
            </a:r>
          </a:p>
          <a:p>
            <a:pPr marL="0" indent="0" algn="just">
              <a:buNone/>
            </a:pP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Security services </a:t>
            </a:r>
            <a:r>
              <a:rPr lang="en-US" sz="2400" dirty="0">
                <a:latin typeface="Times New Roman" pitchFamily="18" charset="0"/>
                <a:cs typeface="Times New Roman" pitchFamily="18" charset="0"/>
              </a:rPr>
              <a:t>include authentication, access control, data </a:t>
            </a:r>
            <a:r>
              <a:rPr lang="en-US" sz="2400" dirty="0" smtClean="0">
                <a:latin typeface="Times New Roman" pitchFamily="18" charset="0"/>
                <a:cs typeface="Times New Roman" pitchFamily="18" charset="0"/>
              </a:rPr>
              <a:t>confidentiality, data </a:t>
            </a:r>
            <a:r>
              <a:rPr lang="en-US" sz="2400" dirty="0">
                <a:latin typeface="Times New Roman" pitchFamily="18" charset="0"/>
                <a:cs typeface="Times New Roman" pitchFamily="18" charset="0"/>
              </a:rPr>
              <a:t>integrity, nonrepudiation, and availability</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182743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attacks</a:t>
            </a:r>
            <a:endParaRPr lang="en-IN" dirty="0"/>
          </a:p>
        </p:txBody>
      </p:sp>
      <p:sp>
        <p:nvSpPr>
          <p:cNvPr id="3" name="Content Placeholder 2"/>
          <p:cNvSpPr>
            <a:spLocks noGrp="1"/>
          </p:cNvSpPr>
          <p:nvPr>
            <p:ph idx="1"/>
          </p:nvPr>
        </p:nvSpPr>
        <p:spPr/>
        <p:txBody>
          <a:bodyPr>
            <a:normAutofit/>
          </a:bodyPr>
          <a:lstStyle/>
          <a:p>
            <a:pPr marL="0" indent="0">
              <a:buNone/>
            </a:pPr>
            <a:r>
              <a:rPr lang="en-US" dirty="0">
                <a:solidFill>
                  <a:srgbClr val="FF0000"/>
                </a:solidFill>
              </a:rPr>
              <a:t>Passive Attacks</a:t>
            </a:r>
          </a:p>
          <a:p>
            <a:pPr algn="just"/>
            <a:r>
              <a:rPr lang="en-US" sz="2400" dirty="0">
                <a:latin typeface="Times New Roman" pitchFamily="18" charset="0"/>
                <a:cs typeface="Times New Roman" pitchFamily="18" charset="0"/>
              </a:rPr>
              <a:t>Passive attacks are in the nature of eavesdropping on, or monitoring of, </a:t>
            </a:r>
            <a:r>
              <a:rPr lang="en-US" sz="2400" dirty="0" err="1" smtClean="0">
                <a:latin typeface="Times New Roman" pitchFamily="18" charset="0"/>
                <a:cs typeface="Times New Roman" pitchFamily="18" charset="0"/>
              </a:rPr>
              <a:t>transmis-sions</a:t>
            </a:r>
            <a:endParaRPr lang="en-US" sz="2400" dirty="0" smtClean="0">
              <a:latin typeface="Times New Roman" pitchFamily="18" charset="0"/>
              <a:cs typeface="Times New Roman" pitchFamily="18" charset="0"/>
            </a:endParaRPr>
          </a:p>
          <a:p>
            <a:pPr marL="0" indent="0" algn="just">
              <a:buNone/>
            </a:pPr>
            <a:r>
              <a:rPr lang="en-US" sz="2400" dirty="0" smtClean="0">
                <a:solidFill>
                  <a:srgbClr val="FF0000"/>
                </a:solidFill>
                <a:latin typeface="Times New Roman" pitchFamily="18" charset="0"/>
                <a:cs typeface="Times New Roman" pitchFamily="18" charset="0"/>
              </a:rPr>
              <a:t>  the </a:t>
            </a:r>
            <a:r>
              <a:rPr lang="en-US" sz="2400" dirty="0">
                <a:solidFill>
                  <a:srgbClr val="FF0000"/>
                </a:solidFill>
                <a:latin typeface="Times New Roman" pitchFamily="18" charset="0"/>
                <a:cs typeface="Times New Roman" pitchFamily="18" charset="0"/>
              </a:rPr>
              <a:t>release of message contents </a:t>
            </a:r>
            <a:r>
              <a:rPr lang="en-US" sz="2400" dirty="0">
                <a:latin typeface="Times New Roman" pitchFamily="18" charset="0"/>
                <a:cs typeface="Times New Roman" pitchFamily="18" charset="0"/>
              </a:rPr>
              <a:t>is easily understood (Figure 1.2a).A </a:t>
            </a:r>
            <a:r>
              <a:rPr lang="en-US" sz="2400" dirty="0" smtClean="0">
                <a:latin typeface="Times New Roman" pitchFamily="18" charset="0"/>
                <a:cs typeface="Times New Roman" pitchFamily="18" charset="0"/>
              </a:rPr>
              <a:t>telephone conversation</a:t>
            </a:r>
            <a:r>
              <a:rPr lang="en-US" sz="2400" dirty="0">
                <a:latin typeface="Times New Roman" pitchFamily="18" charset="0"/>
                <a:cs typeface="Times New Roman" pitchFamily="18" charset="0"/>
              </a:rPr>
              <a:t>, an electronic mail message, and a transferred file may contain </a:t>
            </a:r>
            <a:r>
              <a:rPr lang="en-US" sz="2400" dirty="0" smtClean="0">
                <a:latin typeface="Times New Roman" pitchFamily="18" charset="0"/>
                <a:cs typeface="Times New Roman" pitchFamily="18" charset="0"/>
              </a:rPr>
              <a:t>sensitive or </a:t>
            </a:r>
            <a:r>
              <a:rPr lang="en-US" sz="2400" dirty="0">
                <a:latin typeface="Times New Roman" pitchFamily="18" charset="0"/>
                <a:cs typeface="Times New Roman" pitchFamily="18" charset="0"/>
              </a:rPr>
              <a:t>confidential </a:t>
            </a:r>
            <a:r>
              <a:rPr lang="en-US" sz="2400" dirty="0" smtClean="0">
                <a:latin typeface="Times New Roman" pitchFamily="18" charset="0"/>
                <a:cs typeface="Times New Roman" pitchFamily="18" charset="0"/>
              </a:rPr>
              <a:t>information</a:t>
            </a:r>
          </a:p>
          <a:p>
            <a:pPr marL="0" indent="0" algn="just">
              <a:buNone/>
            </a:pPr>
            <a:r>
              <a:rPr lang="en-US" sz="2400" dirty="0">
                <a:latin typeface="Times New Roman" pitchFamily="18" charset="0"/>
                <a:cs typeface="Times New Roman" pitchFamily="18" charset="0"/>
              </a:rPr>
              <a:t> second type of passive attack, </a:t>
            </a:r>
            <a:r>
              <a:rPr lang="en-US" sz="2400" dirty="0">
                <a:solidFill>
                  <a:srgbClr val="FF0000"/>
                </a:solidFill>
                <a:latin typeface="Times New Roman" pitchFamily="18" charset="0"/>
                <a:cs typeface="Times New Roman" pitchFamily="18" charset="0"/>
              </a:rPr>
              <a:t>traffic analysis</a:t>
            </a:r>
            <a:r>
              <a:rPr lang="en-US" sz="2400" dirty="0">
                <a:latin typeface="Times New Roman" pitchFamily="18" charset="0"/>
                <a:cs typeface="Times New Roman" pitchFamily="18" charset="0"/>
              </a:rPr>
              <a:t>, is subtler (Figure 1.2b</a:t>
            </a:r>
            <a:r>
              <a:rPr lang="en-US" sz="2400" dirty="0" smtClean="0">
                <a:latin typeface="Times New Roman" pitchFamily="18" charset="0"/>
                <a:cs typeface="Times New Roman" pitchFamily="18" charset="0"/>
              </a:rPr>
              <a:t>). Suppose </a:t>
            </a:r>
            <a:r>
              <a:rPr lang="en-US" sz="2400" dirty="0">
                <a:latin typeface="Times New Roman" pitchFamily="18" charset="0"/>
                <a:cs typeface="Times New Roman" pitchFamily="18" charset="0"/>
              </a:rPr>
              <a:t>that we had a way of masking the contents of messages or </a:t>
            </a:r>
            <a:r>
              <a:rPr lang="en-US" sz="2400" dirty="0" smtClean="0">
                <a:latin typeface="Times New Roman" pitchFamily="18" charset="0"/>
                <a:cs typeface="Times New Roman" pitchFamily="18" charset="0"/>
              </a:rPr>
              <a:t>other information </a:t>
            </a:r>
            <a:r>
              <a:rPr lang="en-US" sz="2400" dirty="0">
                <a:latin typeface="Times New Roman" pitchFamily="18" charset="0"/>
                <a:cs typeface="Times New Roman" pitchFamily="18" charset="0"/>
              </a:rPr>
              <a:t>traffic so that opponents, even if they captured the message,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5924002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319088"/>
            <a:ext cx="6229350" cy="621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7628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rmAutofit lnSpcReduction="10000"/>
          </a:bodyPr>
          <a:lstStyle/>
          <a:p>
            <a:pPr marL="0" indent="0">
              <a:buNone/>
            </a:pPr>
            <a:r>
              <a:rPr lang="en-US" sz="2400" dirty="0" err="1" smtClean="0">
                <a:solidFill>
                  <a:srgbClr val="FF0000"/>
                </a:solidFill>
                <a:latin typeface="Times New Roman" pitchFamily="18" charset="0"/>
                <a:cs typeface="Times New Roman" pitchFamily="18" charset="0"/>
              </a:rPr>
              <a:t>ii.Active</a:t>
            </a:r>
            <a:r>
              <a:rPr lang="en-US" sz="2400" dirty="0" smtClean="0">
                <a:solidFill>
                  <a:srgbClr val="FF0000"/>
                </a:solidFill>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attacks </a:t>
            </a:r>
            <a:r>
              <a:rPr lang="en-US" sz="2400" dirty="0" smtClean="0">
                <a:solidFill>
                  <a:srgbClr val="FF0000"/>
                </a:solidFill>
                <a:latin typeface="Times New Roman" pitchFamily="18" charset="0"/>
                <a:cs typeface="Times New Roman" pitchFamily="18" charset="0"/>
              </a:rPr>
              <a:t>:</a:t>
            </a:r>
            <a:r>
              <a:rPr lang="en-US" sz="2400" dirty="0" smtClean="0">
                <a:latin typeface="Times New Roman" pitchFamily="18" charset="0"/>
                <a:cs typeface="Times New Roman" pitchFamily="18" charset="0"/>
              </a:rPr>
              <a:t>involve </a:t>
            </a:r>
            <a:r>
              <a:rPr lang="en-US" sz="2400" dirty="0">
                <a:latin typeface="Times New Roman" pitchFamily="18" charset="0"/>
                <a:cs typeface="Times New Roman" pitchFamily="18" charset="0"/>
              </a:rPr>
              <a:t>some modification of the data stream or the creation of a </a:t>
            </a:r>
            <a:r>
              <a:rPr lang="en-US" sz="2400" dirty="0" smtClean="0">
                <a:latin typeface="Times New Roman" pitchFamily="18" charset="0"/>
                <a:cs typeface="Times New Roman" pitchFamily="18" charset="0"/>
              </a:rPr>
              <a:t>false stream </a:t>
            </a:r>
            <a:r>
              <a:rPr lang="en-US" sz="2400" dirty="0">
                <a:latin typeface="Times New Roman" pitchFamily="18" charset="0"/>
                <a:cs typeface="Times New Roman" pitchFamily="18" charset="0"/>
              </a:rPr>
              <a:t>and can be subdivided into four categories: masquerade, replay, </a:t>
            </a:r>
            <a:r>
              <a:rPr lang="en-US" sz="2400" dirty="0" smtClean="0">
                <a:latin typeface="Times New Roman" pitchFamily="18" charset="0"/>
                <a:cs typeface="Times New Roman" pitchFamily="18" charset="0"/>
              </a:rPr>
              <a:t>modification of </a:t>
            </a:r>
            <a:r>
              <a:rPr lang="en-US" sz="2400" dirty="0">
                <a:latin typeface="Times New Roman" pitchFamily="18" charset="0"/>
                <a:cs typeface="Times New Roman" pitchFamily="18" charset="0"/>
              </a:rPr>
              <a:t>messages, and denial of </a:t>
            </a:r>
            <a:r>
              <a:rPr lang="en-US" sz="2400" dirty="0" smtClean="0">
                <a:latin typeface="Times New Roman" pitchFamily="18" charset="0"/>
                <a:cs typeface="Times New Roman" pitchFamily="18" charset="0"/>
              </a:rPr>
              <a:t>service</a:t>
            </a:r>
          </a:p>
          <a:p>
            <a:r>
              <a:rPr lang="en-US" sz="2400" dirty="0">
                <a:solidFill>
                  <a:srgbClr val="FF0000"/>
                </a:solidFill>
                <a:latin typeface="Times New Roman" pitchFamily="18" charset="0"/>
                <a:cs typeface="Times New Roman" pitchFamily="18" charset="0"/>
              </a:rPr>
              <a:t>A masquerade </a:t>
            </a:r>
            <a:r>
              <a:rPr lang="en-US" sz="2400" dirty="0">
                <a:latin typeface="Times New Roman" pitchFamily="18" charset="0"/>
                <a:cs typeface="Times New Roman" pitchFamily="18" charset="0"/>
              </a:rPr>
              <a:t>takes place when one entity pretends to be a different </a:t>
            </a:r>
            <a:r>
              <a:rPr lang="en-US" sz="2400" dirty="0" smtClean="0">
                <a:latin typeface="Times New Roman" pitchFamily="18" charset="0"/>
                <a:cs typeface="Times New Roman" pitchFamily="18" charset="0"/>
              </a:rPr>
              <a:t>entity (Figure </a:t>
            </a:r>
            <a:r>
              <a:rPr lang="en-US" sz="2400" dirty="0">
                <a:latin typeface="Times New Roman" pitchFamily="18" charset="0"/>
                <a:cs typeface="Times New Roman" pitchFamily="18" charset="0"/>
              </a:rPr>
              <a:t>1.3a). A masquerade attack usually includes one of the other forms of </a:t>
            </a:r>
            <a:r>
              <a:rPr lang="en-US" sz="2400" dirty="0" smtClean="0">
                <a:latin typeface="Times New Roman" pitchFamily="18" charset="0"/>
                <a:cs typeface="Times New Roman" pitchFamily="18" charset="0"/>
              </a:rPr>
              <a:t>active attack.</a:t>
            </a:r>
          </a:p>
          <a:p>
            <a:r>
              <a:rPr lang="en-US" sz="2400" dirty="0">
                <a:solidFill>
                  <a:srgbClr val="FF0000"/>
                </a:solidFill>
                <a:latin typeface="Times New Roman" pitchFamily="18" charset="0"/>
                <a:cs typeface="Times New Roman" pitchFamily="18" charset="0"/>
              </a:rPr>
              <a:t>Replay</a:t>
            </a:r>
            <a:r>
              <a:rPr lang="en-US" sz="2400" dirty="0">
                <a:latin typeface="Times New Roman" pitchFamily="18" charset="0"/>
                <a:cs typeface="Times New Roman" pitchFamily="18" charset="0"/>
              </a:rPr>
              <a:t> involves the passive capture of a data unit and its subsequent </a:t>
            </a:r>
            <a:r>
              <a:rPr lang="en-US" sz="2400" dirty="0" err="1" smtClean="0">
                <a:latin typeface="Times New Roman" pitchFamily="18" charset="0"/>
                <a:cs typeface="Times New Roman" pitchFamily="18" charset="0"/>
              </a:rPr>
              <a:t>retrans</a:t>
            </a:r>
            <a:r>
              <a:rPr lang="en-US" sz="2400" dirty="0" smtClean="0">
                <a:latin typeface="Times New Roman" pitchFamily="18" charset="0"/>
                <a:cs typeface="Times New Roman" pitchFamily="18" charset="0"/>
              </a:rPr>
              <a:t>- mission </a:t>
            </a:r>
            <a:r>
              <a:rPr lang="en-US" sz="2400" dirty="0">
                <a:latin typeface="Times New Roman" pitchFamily="18" charset="0"/>
                <a:cs typeface="Times New Roman" pitchFamily="18" charset="0"/>
              </a:rPr>
              <a:t>to produce an unauthorized effect (Figure 1.3b</a:t>
            </a:r>
            <a:r>
              <a:rPr lang="en-US" sz="2400" dirty="0" smtClean="0">
                <a:latin typeface="Times New Roman" pitchFamily="18" charset="0"/>
                <a:cs typeface="Times New Roman" pitchFamily="18" charset="0"/>
              </a:rPr>
              <a:t>). </a:t>
            </a:r>
          </a:p>
          <a:p>
            <a:r>
              <a:rPr lang="en-US" sz="2400" dirty="0" smtClean="0">
                <a:solidFill>
                  <a:srgbClr val="FF0000"/>
                </a:solidFill>
                <a:latin typeface="Times New Roman" pitchFamily="18" charset="0"/>
                <a:cs typeface="Times New Roman" pitchFamily="18" charset="0"/>
              </a:rPr>
              <a:t>Modification </a:t>
            </a:r>
            <a:r>
              <a:rPr lang="en-US" sz="2400" dirty="0">
                <a:solidFill>
                  <a:srgbClr val="FF0000"/>
                </a:solidFill>
                <a:latin typeface="Times New Roman" pitchFamily="18" charset="0"/>
                <a:cs typeface="Times New Roman" pitchFamily="18" charset="0"/>
              </a:rPr>
              <a:t>of messages </a:t>
            </a:r>
            <a:r>
              <a:rPr lang="en-US" sz="2400" dirty="0">
                <a:latin typeface="Times New Roman" pitchFamily="18" charset="0"/>
                <a:cs typeface="Times New Roman" pitchFamily="18" charset="0"/>
              </a:rPr>
              <a:t>simply means that some portion of a </a:t>
            </a:r>
            <a:r>
              <a:rPr lang="en-US" sz="2400" dirty="0" smtClean="0">
                <a:latin typeface="Times New Roman" pitchFamily="18" charset="0"/>
                <a:cs typeface="Times New Roman" pitchFamily="18" charset="0"/>
              </a:rPr>
              <a:t>legitimate message </a:t>
            </a:r>
            <a:r>
              <a:rPr lang="en-US" sz="2400" dirty="0">
                <a:latin typeface="Times New Roman" pitchFamily="18" charset="0"/>
                <a:cs typeface="Times New Roman" pitchFamily="18" charset="0"/>
              </a:rPr>
              <a:t>is altered, or that messages are delayed or reordered, to produce an </a:t>
            </a:r>
            <a:r>
              <a:rPr lang="en-US" sz="2400" dirty="0" err="1" smtClean="0">
                <a:latin typeface="Times New Roman" pitchFamily="18" charset="0"/>
                <a:cs typeface="Times New Roman" pitchFamily="18" charset="0"/>
              </a:rPr>
              <a:t>unau-thorized</a:t>
            </a:r>
            <a:r>
              <a:rPr lang="en-US" sz="2400" dirty="0" smtClean="0">
                <a:latin typeface="Times New Roman" pitchFamily="18" charset="0"/>
                <a:cs typeface="Times New Roman" pitchFamily="18" charset="0"/>
              </a:rPr>
              <a:t> effect.</a:t>
            </a:r>
          </a:p>
          <a:p>
            <a:r>
              <a:rPr lang="en-US" sz="2400" dirty="0">
                <a:solidFill>
                  <a:srgbClr val="FF0000"/>
                </a:solidFill>
                <a:latin typeface="Times New Roman" pitchFamily="18" charset="0"/>
                <a:cs typeface="Times New Roman" pitchFamily="18" charset="0"/>
              </a:rPr>
              <a:t>The denial of service </a:t>
            </a:r>
            <a:r>
              <a:rPr lang="en-US" sz="2400" dirty="0">
                <a:latin typeface="Times New Roman" pitchFamily="18" charset="0"/>
                <a:cs typeface="Times New Roman" pitchFamily="18" charset="0"/>
              </a:rPr>
              <a:t>prevents or inhibits the normal use or management </a:t>
            </a:r>
            <a:r>
              <a:rPr lang="en-US" sz="2400" dirty="0" smtClean="0">
                <a:latin typeface="Times New Roman" pitchFamily="18" charset="0"/>
                <a:cs typeface="Times New Roman" pitchFamily="18" charset="0"/>
              </a:rPr>
              <a:t>of communications facilities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075383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342900"/>
            <a:ext cx="60579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1843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361950"/>
            <a:ext cx="6210300" cy="61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5278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Security Services </a:t>
            </a:r>
          </a:p>
        </p:txBody>
      </p:sp>
      <p:sp>
        <p:nvSpPr>
          <p:cNvPr id="3" name="Content Placeholder 2"/>
          <p:cNvSpPr>
            <a:spLocks noGrp="1"/>
          </p:cNvSpPr>
          <p:nvPr>
            <p:ph idx="1"/>
          </p:nvPr>
        </p:nvSpPr>
        <p:spPr/>
        <p:txBody>
          <a:bodyPr>
            <a:normAutofit fontScale="70000" lnSpcReduction="20000"/>
          </a:bodyPr>
          <a:lstStyle/>
          <a:p>
            <a:pPr marL="0" indent="0" algn="just">
              <a:buNone/>
            </a:pPr>
            <a:r>
              <a:rPr lang="en-US" b="1" dirty="0">
                <a:solidFill>
                  <a:srgbClr val="FF0000"/>
                </a:solidFill>
                <a:latin typeface="Times New Roman" pitchFamily="18" charset="0"/>
                <a:cs typeface="Times New Roman" pitchFamily="18" charset="0"/>
              </a:rPr>
              <a:t>AUTHENTICATION</a:t>
            </a:r>
          </a:p>
          <a:p>
            <a:pPr marL="0" indent="0" algn="just">
              <a:buNone/>
            </a:pPr>
            <a:r>
              <a:rPr lang="en-US" dirty="0">
                <a:latin typeface="Times New Roman" pitchFamily="18" charset="0"/>
                <a:cs typeface="Times New Roman" pitchFamily="18" charset="0"/>
              </a:rPr>
              <a:t>The assurance that the communicating entity is </a:t>
            </a:r>
            <a:r>
              <a:rPr lang="en-US" dirty="0" smtClean="0">
                <a:latin typeface="Times New Roman" pitchFamily="18" charset="0"/>
                <a:cs typeface="Times New Roman" pitchFamily="18" charset="0"/>
              </a:rPr>
              <a:t>the one </a:t>
            </a:r>
            <a:r>
              <a:rPr lang="en-US" dirty="0">
                <a:latin typeface="Times New Roman" pitchFamily="18" charset="0"/>
                <a:cs typeface="Times New Roman" pitchFamily="18" charset="0"/>
              </a:rPr>
              <a:t>that it claims to be.</a:t>
            </a:r>
          </a:p>
          <a:p>
            <a:pPr marL="0" indent="0" algn="just">
              <a:buNone/>
            </a:pPr>
            <a:r>
              <a:rPr lang="en-US" dirty="0" err="1" smtClean="0">
                <a:solidFill>
                  <a:srgbClr val="FF0000"/>
                </a:solidFill>
                <a:latin typeface="Times New Roman" pitchFamily="18" charset="0"/>
                <a:cs typeface="Times New Roman" pitchFamily="18" charset="0"/>
              </a:rPr>
              <a:t>i.Peer</a:t>
            </a:r>
            <a:r>
              <a:rPr lang="en-US" dirty="0" smtClean="0">
                <a:solidFill>
                  <a:srgbClr val="FF0000"/>
                </a:solidFill>
                <a:latin typeface="Times New Roman" pitchFamily="18" charset="0"/>
                <a:cs typeface="Times New Roman" pitchFamily="18" charset="0"/>
              </a:rPr>
              <a:t> </a:t>
            </a:r>
            <a:r>
              <a:rPr lang="en-US" dirty="0">
                <a:solidFill>
                  <a:srgbClr val="FF0000"/>
                </a:solidFill>
                <a:latin typeface="Times New Roman" pitchFamily="18" charset="0"/>
                <a:cs typeface="Times New Roman" pitchFamily="18" charset="0"/>
              </a:rPr>
              <a:t>Entity Authentication</a:t>
            </a:r>
          </a:p>
          <a:p>
            <a:pPr marL="0" indent="0" algn="just">
              <a:buNone/>
            </a:pPr>
            <a:r>
              <a:rPr lang="en-US" dirty="0">
                <a:latin typeface="Times New Roman" pitchFamily="18" charset="0"/>
                <a:cs typeface="Times New Roman" pitchFamily="18" charset="0"/>
              </a:rPr>
              <a:t>Used in association with a logical connection </a:t>
            </a:r>
            <a:r>
              <a:rPr lang="en-US" dirty="0" smtClean="0">
                <a:latin typeface="Times New Roman" pitchFamily="18" charset="0"/>
                <a:cs typeface="Times New Roman" pitchFamily="18" charset="0"/>
              </a:rPr>
              <a:t>to provide </a:t>
            </a:r>
            <a:r>
              <a:rPr lang="en-US" dirty="0">
                <a:latin typeface="Times New Roman" pitchFamily="18" charset="0"/>
                <a:cs typeface="Times New Roman" pitchFamily="18" charset="0"/>
              </a:rPr>
              <a:t>confidence in the identity of the </a:t>
            </a:r>
            <a:r>
              <a:rPr lang="en-US" dirty="0" smtClean="0">
                <a:latin typeface="Times New Roman" pitchFamily="18" charset="0"/>
                <a:cs typeface="Times New Roman" pitchFamily="18" charset="0"/>
              </a:rPr>
              <a:t>entities connected</a:t>
            </a:r>
            <a:r>
              <a:rPr lang="en-US" dirty="0">
                <a:latin typeface="Times New Roman" pitchFamily="18" charset="0"/>
                <a:cs typeface="Times New Roman" pitchFamily="18" charset="0"/>
              </a:rPr>
              <a:t>.</a:t>
            </a:r>
          </a:p>
          <a:p>
            <a:pPr marL="0" indent="0" algn="just">
              <a:buNone/>
            </a:pPr>
            <a:r>
              <a:rPr lang="en-US" dirty="0" err="1" smtClean="0">
                <a:solidFill>
                  <a:srgbClr val="FF0000"/>
                </a:solidFill>
                <a:latin typeface="Times New Roman" pitchFamily="18" charset="0"/>
                <a:cs typeface="Times New Roman" pitchFamily="18" charset="0"/>
              </a:rPr>
              <a:t>iiData</a:t>
            </a:r>
            <a:r>
              <a:rPr lang="en-US" dirty="0" smtClean="0">
                <a:solidFill>
                  <a:srgbClr val="FF0000"/>
                </a:solidFill>
                <a:latin typeface="Times New Roman" pitchFamily="18" charset="0"/>
                <a:cs typeface="Times New Roman" pitchFamily="18" charset="0"/>
              </a:rPr>
              <a:t>-Origin </a:t>
            </a:r>
            <a:r>
              <a:rPr lang="en-US" dirty="0">
                <a:solidFill>
                  <a:srgbClr val="FF0000"/>
                </a:solidFill>
                <a:latin typeface="Times New Roman" pitchFamily="18" charset="0"/>
                <a:cs typeface="Times New Roman" pitchFamily="18" charset="0"/>
              </a:rPr>
              <a:t>Authentication</a:t>
            </a:r>
          </a:p>
          <a:p>
            <a:pPr marL="0" indent="0" algn="just">
              <a:buNone/>
            </a:pPr>
            <a:r>
              <a:rPr lang="en-US" dirty="0">
                <a:latin typeface="Times New Roman" pitchFamily="18" charset="0"/>
                <a:cs typeface="Times New Roman" pitchFamily="18" charset="0"/>
              </a:rPr>
              <a:t>In a connectionless transfer, provides assurance </a:t>
            </a:r>
            <a:r>
              <a:rPr lang="en-US" dirty="0" smtClean="0">
                <a:latin typeface="Times New Roman" pitchFamily="18" charset="0"/>
                <a:cs typeface="Times New Roman" pitchFamily="18" charset="0"/>
              </a:rPr>
              <a:t>that the </a:t>
            </a:r>
            <a:r>
              <a:rPr lang="en-US" dirty="0">
                <a:latin typeface="Times New Roman" pitchFamily="18" charset="0"/>
                <a:cs typeface="Times New Roman" pitchFamily="18" charset="0"/>
              </a:rPr>
              <a:t>source of received data is as claimed.</a:t>
            </a:r>
          </a:p>
          <a:p>
            <a:pPr marL="0" indent="0" algn="just">
              <a:buNone/>
            </a:pPr>
            <a:r>
              <a:rPr lang="en-US" b="1" dirty="0">
                <a:solidFill>
                  <a:srgbClr val="FF0000"/>
                </a:solidFill>
                <a:latin typeface="Times New Roman" pitchFamily="18" charset="0"/>
                <a:cs typeface="Times New Roman" pitchFamily="18" charset="0"/>
              </a:rPr>
              <a:t>ACCESS CONTROL</a:t>
            </a:r>
          </a:p>
          <a:p>
            <a:pPr marL="0" indent="0" algn="just">
              <a:buNone/>
            </a:pPr>
            <a:r>
              <a:rPr lang="en-US" dirty="0">
                <a:latin typeface="Times New Roman" pitchFamily="18" charset="0"/>
                <a:cs typeface="Times New Roman" pitchFamily="18" charset="0"/>
              </a:rPr>
              <a:t>The prevention of unauthorized use of a </a:t>
            </a:r>
            <a:r>
              <a:rPr lang="en-US" dirty="0" smtClean="0">
                <a:latin typeface="Times New Roman" pitchFamily="18" charset="0"/>
                <a:cs typeface="Times New Roman" pitchFamily="18" charset="0"/>
              </a:rPr>
              <a:t>resource (i.e</a:t>
            </a:r>
            <a:r>
              <a:rPr lang="en-US" dirty="0">
                <a:latin typeface="Times New Roman" pitchFamily="18" charset="0"/>
                <a:cs typeface="Times New Roman" pitchFamily="18" charset="0"/>
              </a:rPr>
              <a:t>., this service controls who can have access to </a:t>
            </a:r>
            <a:r>
              <a:rPr lang="en-US" dirty="0" smtClean="0">
                <a:latin typeface="Times New Roman" pitchFamily="18" charset="0"/>
                <a:cs typeface="Times New Roman" pitchFamily="18" charset="0"/>
              </a:rPr>
              <a:t>a resource</a:t>
            </a:r>
            <a:r>
              <a:rPr lang="en-US" dirty="0">
                <a:latin typeface="Times New Roman" pitchFamily="18" charset="0"/>
                <a:cs typeface="Times New Roman" pitchFamily="18" charset="0"/>
              </a:rPr>
              <a:t>, under what conditions access can </a:t>
            </a:r>
            <a:r>
              <a:rPr lang="en-US" dirty="0" smtClean="0">
                <a:latin typeface="Times New Roman" pitchFamily="18" charset="0"/>
                <a:cs typeface="Times New Roman" pitchFamily="18" charset="0"/>
              </a:rPr>
              <a:t>occur, and </a:t>
            </a:r>
            <a:r>
              <a:rPr lang="en-US" dirty="0">
                <a:latin typeface="Times New Roman" pitchFamily="18" charset="0"/>
                <a:cs typeface="Times New Roman" pitchFamily="18" charset="0"/>
              </a:rPr>
              <a:t>what those accessing the resource are </a:t>
            </a:r>
            <a:r>
              <a:rPr lang="en-US" dirty="0" smtClean="0">
                <a:latin typeface="Times New Roman" pitchFamily="18" charset="0"/>
                <a:cs typeface="Times New Roman" pitchFamily="18" charset="0"/>
              </a:rPr>
              <a:t>allowed to </a:t>
            </a:r>
            <a:r>
              <a:rPr lang="en-US" dirty="0">
                <a:latin typeface="Times New Roman" pitchFamily="18" charset="0"/>
                <a:cs typeface="Times New Roman" pitchFamily="18" charset="0"/>
              </a:rPr>
              <a:t>do</a:t>
            </a:r>
            <a:r>
              <a:rPr lang="en-US"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01059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buNone/>
            </a:pPr>
            <a:r>
              <a:rPr lang="en-US" sz="3100" b="1" dirty="0">
                <a:solidFill>
                  <a:srgbClr val="FF0000"/>
                </a:solidFill>
                <a:latin typeface="Times New Roman" pitchFamily="18" charset="0"/>
                <a:cs typeface="Times New Roman" pitchFamily="18" charset="0"/>
              </a:rPr>
              <a:t>DATA CONFIDENTIALITY</a:t>
            </a:r>
          </a:p>
          <a:p>
            <a:pPr marL="0" indent="0">
              <a:buNone/>
            </a:pPr>
            <a:r>
              <a:rPr lang="en-US" sz="3100" dirty="0">
                <a:latin typeface="Times New Roman" pitchFamily="18" charset="0"/>
                <a:cs typeface="Times New Roman" pitchFamily="18" charset="0"/>
              </a:rPr>
              <a:t>The protection of data from </a:t>
            </a:r>
            <a:r>
              <a:rPr lang="en-US" sz="3100" dirty="0" smtClean="0">
                <a:latin typeface="Times New Roman" pitchFamily="18" charset="0"/>
                <a:cs typeface="Times New Roman" pitchFamily="18" charset="0"/>
              </a:rPr>
              <a:t>unauthorized disclosure</a:t>
            </a:r>
            <a:r>
              <a:rPr lang="en-US" sz="3100" dirty="0">
                <a:latin typeface="Times New Roman" pitchFamily="18" charset="0"/>
                <a:cs typeface="Times New Roman" pitchFamily="18" charset="0"/>
              </a:rPr>
              <a:t>.</a:t>
            </a:r>
          </a:p>
          <a:p>
            <a:pPr marL="0" indent="0">
              <a:buNone/>
            </a:pPr>
            <a:r>
              <a:rPr lang="en-US" sz="3100" dirty="0">
                <a:solidFill>
                  <a:srgbClr val="FF0000"/>
                </a:solidFill>
                <a:latin typeface="Times New Roman" pitchFamily="18" charset="0"/>
                <a:cs typeface="Times New Roman" pitchFamily="18" charset="0"/>
              </a:rPr>
              <a:t>Connection Confidentiality</a:t>
            </a:r>
          </a:p>
          <a:p>
            <a:pPr marL="0" indent="0">
              <a:buNone/>
            </a:pPr>
            <a:r>
              <a:rPr lang="en-US" sz="3100" dirty="0">
                <a:latin typeface="Times New Roman" pitchFamily="18" charset="0"/>
                <a:cs typeface="Times New Roman" pitchFamily="18" charset="0"/>
              </a:rPr>
              <a:t>The protection of all user data on a connection.</a:t>
            </a:r>
          </a:p>
          <a:p>
            <a:pPr marL="0" indent="0">
              <a:buNone/>
            </a:pPr>
            <a:r>
              <a:rPr lang="en-US" sz="3100" dirty="0">
                <a:solidFill>
                  <a:srgbClr val="FF0000"/>
                </a:solidFill>
                <a:latin typeface="Times New Roman" pitchFamily="18" charset="0"/>
                <a:cs typeface="Times New Roman" pitchFamily="18" charset="0"/>
              </a:rPr>
              <a:t>Connectionless Confidentiality</a:t>
            </a:r>
          </a:p>
          <a:p>
            <a:pPr marL="0" indent="0">
              <a:buNone/>
            </a:pPr>
            <a:r>
              <a:rPr lang="en-US" sz="3100" dirty="0">
                <a:latin typeface="Times New Roman" pitchFamily="18" charset="0"/>
                <a:cs typeface="Times New Roman" pitchFamily="18" charset="0"/>
              </a:rPr>
              <a:t>The protection of all user data in a single data block</a:t>
            </a:r>
          </a:p>
          <a:p>
            <a:pPr marL="0" indent="0">
              <a:buNone/>
            </a:pPr>
            <a:r>
              <a:rPr lang="en-US" sz="3100" dirty="0">
                <a:solidFill>
                  <a:srgbClr val="FF0000"/>
                </a:solidFill>
                <a:latin typeface="Times New Roman" pitchFamily="18" charset="0"/>
                <a:cs typeface="Times New Roman" pitchFamily="18" charset="0"/>
              </a:rPr>
              <a:t>Selective-Field Confidentiality</a:t>
            </a:r>
          </a:p>
          <a:p>
            <a:pPr marL="0" indent="0">
              <a:buNone/>
            </a:pPr>
            <a:r>
              <a:rPr lang="en-US" sz="3100" dirty="0">
                <a:latin typeface="Times New Roman" pitchFamily="18" charset="0"/>
                <a:cs typeface="Times New Roman" pitchFamily="18" charset="0"/>
              </a:rPr>
              <a:t>The confidentiality of selected fields within the </a:t>
            </a:r>
            <a:r>
              <a:rPr lang="en-US" sz="3100" dirty="0" smtClean="0">
                <a:latin typeface="Times New Roman" pitchFamily="18" charset="0"/>
                <a:cs typeface="Times New Roman" pitchFamily="18" charset="0"/>
              </a:rPr>
              <a:t>user data </a:t>
            </a:r>
            <a:r>
              <a:rPr lang="en-US" sz="3100" dirty="0">
                <a:latin typeface="Times New Roman" pitchFamily="18" charset="0"/>
                <a:cs typeface="Times New Roman" pitchFamily="18" charset="0"/>
              </a:rPr>
              <a:t>on a connection or in a single data block.</a:t>
            </a:r>
          </a:p>
          <a:p>
            <a:pPr marL="0" indent="0">
              <a:buNone/>
            </a:pPr>
            <a:r>
              <a:rPr lang="en-US" sz="3100" dirty="0">
                <a:solidFill>
                  <a:srgbClr val="FF0000"/>
                </a:solidFill>
                <a:latin typeface="Times New Roman" pitchFamily="18" charset="0"/>
                <a:cs typeface="Times New Roman" pitchFamily="18" charset="0"/>
              </a:rPr>
              <a:t>Traffic-Flow Confidentiality</a:t>
            </a:r>
          </a:p>
          <a:p>
            <a:pPr marL="0" indent="0">
              <a:buNone/>
            </a:pPr>
            <a:r>
              <a:rPr lang="en-US" sz="3100" dirty="0">
                <a:latin typeface="Times New Roman" pitchFamily="18" charset="0"/>
                <a:cs typeface="Times New Roman" pitchFamily="18" charset="0"/>
              </a:rPr>
              <a:t>The protection of the information that might </a:t>
            </a:r>
            <a:r>
              <a:rPr lang="en-US" sz="3100" dirty="0" smtClean="0">
                <a:latin typeface="Times New Roman" pitchFamily="18" charset="0"/>
                <a:cs typeface="Times New Roman" pitchFamily="18" charset="0"/>
              </a:rPr>
              <a:t>be derived </a:t>
            </a:r>
            <a:r>
              <a:rPr lang="en-US" sz="3100" dirty="0">
                <a:latin typeface="Times New Roman" pitchFamily="18" charset="0"/>
                <a:cs typeface="Times New Roman" pitchFamily="18" charset="0"/>
              </a:rPr>
              <a:t>from observation of traffic flows</a:t>
            </a:r>
            <a:r>
              <a:rPr lang="en-US" dirty="0"/>
              <a:t>.</a:t>
            </a:r>
            <a:endParaRPr lang="en-IN" dirty="0"/>
          </a:p>
        </p:txBody>
      </p:sp>
    </p:spTree>
    <p:extLst>
      <p:ext uri="{BB962C8B-B14F-4D97-AF65-F5344CB8AC3E}">
        <p14:creationId xmlns:p14="http://schemas.microsoft.com/office/powerpoint/2010/main" val="3298199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fontScale="70000" lnSpcReduction="20000"/>
          </a:bodyPr>
          <a:lstStyle/>
          <a:p>
            <a:pPr marL="0" indent="0" algn="just">
              <a:buNone/>
            </a:pPr>
            <a:r>
              <a:rPr lang="en-US" b="1" dirty="0">
                <a:solidFill>
                  <a:srgbClr val="FF0000"/>
                </a:solidFill>
                <a:latin typeface="Times New Roman" pitchFamily="18" charset="0"/>
                <a:cs typeface="Times New Roman" pitchFamily="18" charset="0"/>
              </a:rPr>
              <a:t>DATA INTEGRITY</a:t>
            </a:r>
          </a:p>
          <a:p>
            <a:pPr marL="0" indent="0" algn="just">
              <a:buNone/>
            </a:pPr>
            <a:r>
              <a:rPr lang="en-US" dirty="0">
                <a:latin typeface="Times New Roman" pitchFamily="18" charset="0"/>
                <a:cs typeface="Times New Roman" pitchFamily="18" charset="0"/>
              </a:rPr>
              <a:t>The assurance that data received are exactly </a:t>
            </a:r>
            <a:r>
              <a:rPr lang="en-US" dirty="0" smtClean="0">
                <a:latin typeface="Times New Roman" pitchFamily="18" charset="0"/>
                <a:cs typeface="Times New Roman" pitchFamily="18" charset="0"/>
              </a:rPr>
              <a:t>as sent </a:t>
            </a:r>
            <a:r>
              <a:rPr lang="en-US" dirty="0">
                <a:latin typeface="Times New Roman" pitchFamily="18" charset="0"/>
                <a:cs typeface="Times New Roman" pitchFamily="18" charset="0"/>
              </a:rPr>
              <a:t>by an authorized entity (i.e., contain </a:t>
            </a:r>
            <a:r>
              <a:rPr lang="en-US" dirty="0" smtClean="0">
                <a:latin typeface="Times New Roman" pitchFamily="18" charset="0"/>
                <a:cs typeface="Times New Roman" pitchFamily="18" charset="0"/>
              </a:rPr>
              <a:t>no modification</a:t>
            </a:r>
            <a:r>
              <a:rPr lang="en-US" dirty="0">
                <a:latin typeface="Times New Roman" pitchFamily="18" charset="0"/>
                <a:cs typeface="Times New Roman" pitchFamily="18" charset="0"/>
              </a:rPr>
              <a:t>, insertion, deletion, or replay</a:t>
            </a:r>
            <a:r>
              <a:rPr lang="en-US" dirty="0" smtClean="0">
                <a:latin typeface="Times New Roman" pitchFamily="18" charset="0"/>
                <a:cs typeface="Times New Roman" pitchFamily="18" charset="0"/>
              </a:rPr>
              <a:t>).</a:t>
            </a:r>
          </a:p>
          <a:p>
            <a:pPr marL="0" indent="0" algn="just">
              <a:buNone/>
            </a:pPr>
            <a:r>
              <a:rPr lang="en-US" dirty="0" smtClean="0">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Connection </a:t>
            </a:r>
            <a:r>
              <a:rPr lang="en-US" dirty="0">
                <a:solidFill>
                  <a:srgbClr val="FF0000"/>
                </a:solidFill>
                <a:latin typeface="Times New Roman" pitchFamily="18" charset="0"/>
                <a:cs typeface="Times New Roman" pitchFamily="18" charset="0"/>
              </a:rPr>
              <a:t>Integrity with </a:t>
            </a:r>
            <a:r>
              <a:rPr lang="en-US" dirty="0" smtClean="0">
                <a:solidFill>
                  <a:srgbClr val="FF0000"/>
                </a:solidFill>
                <a:latin typeface="Times New Roman" pitchFamily="18" charset="0"/>
                <a:cs typeface="Times New Roman" pitchFamily="18" charset="0"/>
              </a:rPr>
              <a:t>Recovery </a:t>
            </a:r>
            <a:r>
              <a:rPr lang="en-US" dirty="0" smtClean="0">
                <a:latin typeface="Times New Roman" pitchFamily="18" charset="0"/>
                <a:cs typeface="Times New Roman" pitchFamily="18" charset="0"/>
              </a:rPr>
              <a:t>Provides </a:t>
            </a:r>
            <a:r>
              <a:rPr lang="en-US" dirty="0">
                <a:latin typeface="Times New Roman" pitchFamily="18" charset="0"/>
                <a:cs typeface="Times New Roman" pitchFamily="18" charset="0"/>
              </a:rPr>
              <a:t>for the integrity of all user data on </a:t>
            </a:r>
            <a:r>
              <a:rPr lang="en-US" dirty="0" smtClean="0">
                <a:latin typeface="Times New Roman" pitchFamily="18" charset="0"/>
                <a:cs typeface="Times New Roman" pitchFamily="18" charset="0"/>
              </a:rPr>
              <a:t>a connection </a:t>
            </a:r>
            <a:r>
              <a:rPr lang="en-US" dirty="0">
                <a:latin typeface="Times New Roman" pitchFamily="18" charset="0"/>
                <a:cs typeface="Times New Roman" pitchFamily="18" charset="0"/>
              </a:rPr>
              <a:t>and detects any modification, </a:t>
            </a:r>
            <a:r>
              <a:rPr lang="en-US" dirty="0" smtClean="0">
                <a:latin typeface="Times New Roman" pitchFamily="18" charset="0"/>
                <a:cs typeface="Times New Roman" pitchFamily="18" charset="0"/>
              </a:rPr>
              <a:t>insertion, deletion</a:t>
            </a:r>
            <a:r>
              <a:rPr lang="en-US" dirty="0">
                <a:latin typeface="Times New Roman" pitchFamily="18" charset="0"/>
                <a:cs typeface="Times New Roman" pitchFamily="18" charset="0"/>
              </a:rPr>
              <a:t>, or replay of any data within an entire </a:t>
            </a:r>
            <a:r>
              <a:rPr lang="en-US" dirty="0" smtClean="0">
                <a:latin typeface="Times New Roman" pitchFamily="18" charset="0"/>
                <a:cs typeface="Times New Roman" pitchFamily="18" charset="0"/>
              </a:rPr>
              <a:t>data sequence</a:t>
            </a:r>
            <a:r>
              <a:rPr lang="en-US" dirty="0">
                <a:latin typeface="Times New Roman" pitchFamily="18" charset="0"/>
                <a:cs typeface="Times New Roman" pitchFamily="18" charset="0"/>
              </a:rPr>
              <a:t>, with recovery attempted.</a:t>
            </a:r>
          </a:p>
          <a:p>
            <a:pPr marL="0" indent="0" algn="just">
              <a:buNone/>
            </a:pPr>
            <a:r>
              <a:rPr lang="en-US" dirty="0">
                <a:solidFill>
                  <a:srgbClr val="FF0000"/>
                </a:solidFill>
                <a:latin typeface="Times New Roman" pitchFamily="18" charset="0"/>
                <a:cs typeface="Times New Roman" pitchFamily="18" charset="0"/>
              </a:rPr>
              <a:t>Connection Integrity without </a:t>
            </a:r>
            <a:r>
              <a:rPr lang="en-US" dirty="0" smtClean="0">
                <a:solidFill>
                  <a:srgbClr val="FF0000"/>
                </a:solidFill>
                <a:latin typeface="Times New Roman" pitchFamily="18" charset="0"/>
                <a:cs typeface="Times New Roman" pitchFamily="18" charset="0"/>
              </a:rPr>
              <a:t>Recovery :</a:t>
            </a:r>
            <a:r>
              <a:rPr lang="en-US" dirty="0" smtClean="0">
                <a:latin typeface="Times New Roman" pitchFamily="18" charset="0"/>
                <a:cs typeface="Times New Roman" pitchFamily="18" charset="0"/>
              </a:rPr>
              <a:t>As </a:t>
            </a:r>
            <a:r>
              <a:rPr lang="en-US" dirty="0">
                <a:latin typeface="Times New Roman" pitchFamily="18" charset="0"/>
                <a:cs typeface="Times New Roman" pitchFamily="18" charset="0"/>
              </a:rPr>
              <a:t>above, but provides only detection without recovery.</a:t>
            </a:r>
          </a:p>
          <a:p>
            <a:pPr marL="0" indent="0" algn="just">
              <a:buNone/>
            </a:pPr>
            <a:r>
              <a:rPr lang="en-US" dirty="0">
                <a:solidFill>
                  <a:srgbClr val="FF0000"/>
                </a:solidFill>
                <a:latin typeface="Times New Roman" pitchFamily="18" charset="0"/>
                <a:cs typeface="Times New Roman" pitchFamily="18" charset="0"/>
              </a:rPr>
              <a:t>Selective-Field Connection Integrity</a:t>
            </a:r>
          </a:p>
          <a:p>
            <a:pPr marL="0" indent="0" algn="just">
              <a:buNone/>
            </a:pPr>
            <a:r>
              <a:rPr lang="en-US" dirty="0">
                <a:latin typeface="Times New Roman" pitchFamily="18" charset="0"/>
                <a:cs typeface="Times New Roman" pitchFamily="18" charset="0"/>
              </a:rPr>
              <a:t>Provides for the integrity of </a:t>
            </a:r>
            <a:r>
              <a:rPr lang="en-US" dirty="0">
                <a:solidFill>
                  <a:srgbClr val="00B050"/>
                </a:solidFill>
                <a:latin typeface="Times New Roman" pitchFamily="18" charset="0"/>
                <a:cs typeface="Times New Roman" pitchFamily="18" charset="0"/>
              </a:rPr>
              <a:t>selected fields within </a:t>
            </a:r>
            <a:r>
              <a:rPr lang="en-US" dirty="0" smtClean="0">
                <a:solidFill>
                  <a:srgbClr val="00B050"/>
                </a:solidFill>
                <a:latin typeface="Times New Roman" pitchFamily="18" charset="0"/>
                <a:cs typeface="Times New Roman" pitchFamily="18" charset="0"/>
              </a:rPr>
              <a:t>the user </a:t>
            </a:r>
            <a:r>
              <a:rPr lang="en-US" dirty="0">
                <a:solidFill>
                  <a:srgbClr val="00B050"/>
                </a:solidFill>
                <a:latin typeface="Times New Roman" pitchFamily="18" charset="0"/>
                <a:cs typeface="Times New Roman" pitchFamily="18" charset="0"/>
              </a:rPr>
              <a:t>data </a:t>
            </a:r>
            <a:r>
              <a:rPr lang="en-US" dirty="0">
                <a:latin typeface="Times New Roman" pitchFamily="18" charset="0"/>
                <a:cs typeface="Times New Roman" pitchFamily="18" charset="0"/>
              </a:rPr>
              <a:t>of a data block transferred over a </a:t>
            </a:r>
            <a:r>
              <a:rPr lang="en-US" dirty="0" smtClean="0">
                <a:latin typeface="Times New Roman" pitchFamily="18" charset="0"/>
                <a:cs typeface="Times New Roman" pitchFamily="18" charset="0"/>
              </a:rPr>
              <a:t>connections </a:t>
            </a:r>
          </a:p>
          <a:p>
            <a:pPr marL="0" indent="0" algn="just">
              <a:buNone/>
            </a:pPr>
            <a:r>
              <a:rPr lang="en-US" dirty="0" smtClean="0">
                <a:solidFill>
                  <a:srgbClr val="FF0000"/>
                </a:solidFill>
                <a:latin typeface="Times New Roman" pitchFamily="18" charset="0"/>
                <a:cs typeface="Times New Roman" pitchFamily="18" charset="0"/>
              </a:rPr>
              <a:t>Connectionless Integrity: </a:t>
            </a:r>
            <a:r>
              <a:rPr lang="en-US" dirty="0" smtClean="0">
                <a:latin typeface="Times New Roman" pitchFamily="18" charset="0"/>
                <a:cs typeface="Times New Roman" pitchFamily="18" charset="0"/>
              </a:rPr>
              <a:t>Provides </a:t>
            </a:r>
            <a:r>
              <a:rPr lang="en-US" dirty="0">
                <a:latin typeface="Times New Roman" pitchFamily="18" charset="0"/>
                <a:cs typeface="Times New Roman" pitchFamily="18" charset="0"/>
              </a:rPr>
              <a:t>for the integrity of </a:t>
            </a:r>
            <a:r>
              <a:rPr lang="en-US" dirty="0">
                <a:solidFill>
                  <a:srgbClr val="00B050"/>
                </a:solidFill>
                <a:latin typeface="Times New Roman" pitchFamily="18" charset="0"/>
                <a:cs typeface="Times New Roman" pitchFamily="18" charset="0"/>
              </a:rPr>
              <a:t>a single </a:t>
            </a:r>
            <a:r>
              <a:rPr lang="en-US" dirty="0" smtClean="0">
                <a:solidFill>
                  <a:srgbClr val="00B050"/>
                </a:solidFill>
                <a:latin typeface="Times New Roman" pitchFamily="18" charset="0"/>
                <a:cs typeface="Times New Roman" pitchFamily="18" charset="0"/>
              </a:rPr>
              <a:t>connectionless data </a:t>
            </a:r>
            <a:r>
              <a:rPr lang="en-US" dirty="0">
                <a:solidFill>
                  <a:srgbClr val="00B050"/>
                </a:solidFill>
                <a:latin typeface="Times New Roman" pitchFamily="18" charset="0"/>
                <a:cs typeface="Times New Roman" pitchFamily="18" charset="0"/>
              </a:rPr>
              <a:t>block </a:t>
            </a:r>
            <a:r>
              <a:rPr lang="en-US" dirty="0">
                <a:latin typeface="Times New Roman" pitchFamily="18" charset="0"/>
                <a:cs typeface="Times New Roman" pitchFamily="18" charset="0"/>
              </a:rPr>
              <a:t>and may take the form of detection </a:t>
            </a:r>
            <a:r>
              <a:rPr lang="en-US" dirty="0" smtClean="0">
                <a:latin typeface="Times New Roman" pitchFamily="18" charset="0"/>
                <a:cs typeface="Times New Roman" pitchFamily="18" charset="0"/>
              </a:rPr>
              <a:t>of data </a:t>
            </a:r>
            <a:r>
              <a:rPr lang="en-US" dirty="0">
                <a:latin typeface="Times New Roman" pitchFamily="18" charset="0"/>
                <a:cs typeface="Times New Roman" pitchFamily="18" charset="0"/>
              </a:rPr>
              <a:t>modification</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lgn="just">
              <a:buNone/>
            </a:pPr>
            <a:r>
              <a:rPr lang="en-US" dirty="0">
                <a:solidFill>
                  <a:srgbClr val="FF0000"/>
                </a:solidFill>
                <a:latin typeface="Times New Roman" pitchFamily="18" charset="0"/>
                <a:cs typeface="Times New Roman" pitchFamily="18" charset="0"/>
              </a:rPr>
              <a:t>Selective-Field Connectionless Integrity</a:t>
            </a:r>
          </a:p>
          <a:p>
            <a:pPr marL="0" indent="0" algn="just">
              <a:buNone/>
            </a:pPr>
            <a:r>
              <a:rPr lang="en-US" dirty="0">
                <a:latin typeface="Times New Roman" pitchFamily="18" charset="0"/>
                <a:cs typeface="Times New Roman" pitchFamily="18" charset="0"/>
              </a:rPr>
              <a:t>Provides for the integrity of selected fields </a:t>
            </a:r>
            <a:r>
              <a:rPr lang="en-US" dirty="0">
                <a:solidFill>
                  <a:srgbClr val="00B050"/>
                </a:solidFill>
                <a:latin typeface="Times New Roman" pitchFamily="18" charset="0"/>
                <a:cs typeface="Times New Roman" pitchFamily="18" charset="0"/>
              </a:rPr>
              <a:t>within a </a:t>
            </a:r>
            <a:r>
              <a:rPr lang="en-US" dirty="0" smtClean="0">
                <a:solidFill>
                  <a:srgbClr val="00B050"/>
                </a:solidFill>
                <a:latin typeface="Times New Roman" pitchFamily="18" charset="0"/>
                <a:cs typeface="Times New Roman" pitchFamily="18" charset="0"/>
              </a:rPr>
              <a:t>single connectionless </a:t>
            </a:r>
            <a:r>
              <a:rPr lang="en-US" dirty="0">
                <a:solidFill>
                  <a:srgbClr val="00B050"/>
                </a:solidFill>
                <a:latin typeface="Times New Roman" pitchFamily="18" charset="0"/>
                <a:cs typeface="Times New Roman" pitchFamily="18" charset="0"/>
              </a:rPr>
              <a:t>data block</a:t>
            </a:r>
            <a:r>
              <a:rPr lang="en-US" dirty="0">
                <a:latin typeface="Times New Roman" pitchFamily="18" charset="0"/>
                <a:cs typeface="Times New Roman" pitchFamily="18" charset="0"/>
              </a:rPr>
              <a:t>; takes the form of </a:t>
            </a:r>
            <a:r>
              <a:rPr lang="en-US" dirty="0" smtClean="0">
                <a:latin typeface="Times New Roman" pitchFamily="18" charset="0"/>
                <a:cs typeface="Times New Roman" pitchFamily="18" charset="0"/>
              </a:rPr>
              <a:t>determination </a:t>
            </a:r>
            <a:r>
              <a:rPr lang="en-US" dirty="0">
                <a:latin typeface="Times New Roman" pitchFamily="18" charset="0"/>
                <a:cs typeface="Times New Roman" pitchFamily="18" charset="0"/>
              </a:rPr>
              <a:t>of whether the selected fields have been modified.</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64491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THE NEED FOR SECURITY</a:t>
            </a:r>
            <a:endParaRPr lang="en-IN" dirty="0"/>
          </a:p>
        </p:txBody>
      </p:sp>
      <p:sp>
        <p:nvSpPr>
          <p:cNvPr id="3" name="Content Placeholder 2"/>
          <p:cNvSpPr>
            <a:spLocks noGrp="1"/>
          </p:cNvSpPr>
          <p:nvPr>
            <p:ph idx="1"/>
          </p:nvPr>
        </p:nvSpPr>
        <p:spPr/>
        <p:txBody>
          <a:bodyPr>
            <a:normAutofit fontScale="92500" lnSpcReduction="10000"/>
          </a:bodyPr>
          <a:lstStyle/>
          <a:p>
            <a:r>
              <a:rPr lang="en-US" sz="2800" dirty="0">
                <a:latin typeface="Times New Roman" pitchFamily="18" charset="0"/>
                <a:cs typeface="Times New Roman" pitchFamily="18" charset="0"/>
              </a:rPr>
              <a:t>Most previous computer applications had no, or at best, very little security. This continued for a number of years until the importance of data was truly realized. Until then, computer data was considered to be useful, but not something to be protected</a:t>
            </a:r>
            <a:r>
              <a:rPr lang="en-US" sz="2800" dirty="0"/>
              <a:t>. </a:t>
            </a:r>
          </a:p>
          <a:p>
            <a:pPr algn="just"/>
            <a:r>
              <a:rPr lang="en-US" sz="2800" dirty="0">
                <a:latin typeface="Times New Roman" pitchFamily="18" charset="0"/>
                <a:cs typeface="Times New Roman" pitchFamily="18" charset="0"/>
              </a:rPr>
              <a:t>When computer applications were developed to handle financial and personal data, the real need for security was felt like never before. People realized that data on computers is an extremely important aspect of modern life. Therefore, various areas in security began to gain prominence. Two typical examples of such security mechanisms were as follows</a:t>
            </a:r>
          </a:p>
          <a:p>
            <a:endParaRPr lang="en-IN" dirty="0"/>
          </a:p>
        </p:txBody>
      </p:sp>
    </p:spTree>
    <p:extLst>
      <p:ext uri="{BB962C8B-B14F-4D97-AF65-F5344CB8AC3E}">
        <p14:creationId xmlns:p14="http://schemas.microsoft.com/office/powerpoint/2010/main" val="19413290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b="1" dirty="0">
                <a:solidFill>
                  <a:srgbClr val="FF0000"/>
                </a:solidFill>
                <a:latin typeface="Times New Roman" pitchFamily="18" charset="0"/>
                <a:cs typeface="Times New Roman" pitchFamily="18" charset="0"/>
              </a:rPr>
              <a:t>NONREPUDIATION</a:t>
            </a:r>
          </a:p>
          <a:p>
            <a:pPr marL="0" indent="0">
              <a:buNone/>
            </a:pPr>
            <a:r>
              <a:rPr lang="en-US" sz="2400" dirty="0">
                <a:latin typeface="Times New Roman" pitchFamily="18" charset="0"/>
                <a:cs typeface="Times New Roman" pitchFamily="18" charset="0"/>
              </a:rPr>
              <a:t>Provides protection against denial by one of </a:t>
            </a:r>
            <a:r>
              <a:rPr lang="en-US" sz="2400" dirty="0" smtClean="0">
                <a:latin typeface="Times New Roman" pitchFamily="18" charset="0"/>
                <a:cs typeface="Times New Roman" pitchFamily="18" charset="0"/>
              </a:rPr>
              <a:t>the entities </a:t>
            </a:r>
            <a:r>
              <a:rPr lang="en-US" sz="2400" dirty="0">
                <a:latin typeface="Times New Roman" pitchFamily="18" charset="0"/>
                <a:cs typeface="Times New Roman" pitchFamily="18" charset="0"/>
              </a:rPr>
              <a:t>involved in a communication of </a:t>
            </a:r>
            <a:r>
              <a:rPr lang="en-US" sz="2400" dirty="0" smtClean="0">
                <a:latin typeface="Times New Roman" pitchFamily="18" charset="0"/>
                <a:cs typeface="Times New Roman" pitchFamily="18" charset="0"/>
              </a:rPr>
              <a:t>having participated </a:t>
            </a:r>
            <a:r>
              <a:rPr lang="en-US" sz="2400" dirty="0">
                <a:latin typeface="Times New Roman" pitchFamily="18" charset="0"/>
                <a:cs typeface="Times New Roman" pitchFamily="18" charset="0"/>
              </a:rPr>
              <a:t>in all or part of the communication.</a:t>
            </a:r>
          </a:p>
          <a:p>
            <a:pPr marL="0" indent="0">
              <a:buNone/>
            </a:pPr>
            <a:r>
              <a:rPr lang="en-US" sz="2400" dirty="0">
                <a:solidFill>
                  <a:srgbClr val="FF0000"/>
                </a:solidFill>
                <a:latin typeface="Times New Roman" pitchFamily="18" charset="0"/>
                <a:cs typeface="Times New Roman" pitchFamily="18" charset="0"/>
              </a:rPr>
              <a:t>Nonrepudiation, Origin</a:t>
            </a:r>
          </a:p>
          <a:p>
            <a:pPr marL="0" indent="0">
              <a:buNone/>
            </a:pPr>
            <a:r>
              <a:rPr lang="en-US" sz="2400" dirty="0">
                <a:latin typeface="Times New Roman" pitchFamily="18" charset="0"/>
                <a:cs typeface="Times New Roman" pitchFamily="18" charset="0"/>
              </a:rPr>
              <a:t>Proof that the message was sent by the specified party.</a:t>
            </a:r>
          </a:p>
          <a:p>
            <a:pPr marL="0" indent="0">
              <a:buNone/>
            </a:pPr>
            <a:r>
              <a:rPr lang="en-US" sz="2400" dirty="0">
                <a:solidFill>
                  <a:srgbClr val="FF0000"/>
                </a:solidFill>
                <a:latin typeface="Times New Roman" pitchFamily="18" charset="0"/>
                <a:cs typeface="Times New Roman" pitchFamily="18" charset="0"/>
              </a:rPr>
              <a:t>Nonrepudiation, Destination</a:t>
            </a:r>
          </a:p>
          <a:p>
            <a:pPr marL="0" indent="0">
              <a:buNone/>
            </a:pPr>
            <a:r>
              <a:rPr lang="en-US" sz="2400" dirty="0">
                <a:latin typeface="Times New Roman" pitchFamily="18" charset="0"/>
                <a:cs typeface="Times New Roman" pitchFamily="18" charset="0"/>
              </a:rPr>
              <a:t>Proof that the message was received by the specified</a:t>
            </a:r>
          </a:p>
          <a:p>
            <a:pPr marL="0" indent="0">
              <a:buNone/>
            </a:pPr>
            <a:r>
              <a:rPr lang="en-US" sz="2400" dirty="0">
                <a:latin typeface="Times New Roman" pitchFamily="18" charset="0"/>
                <a:cs typeface="Times New Roman" pitchFamily="18" charset="0"/>
              </a:rPr>
              <a:t>party.</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414676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Security Mechanisms</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smtClean="0">
                <a:solidFill>
                  <a:srgbClr val="FF0000"/>
                </a:solidFill>
              </a:rPr>
              <a:t>i.SPECIFIC</a:t>
            </a:r>
            <a:r>
              <a:rPr lang="en-US" dirty="0" smtClean="0">
                <a:solidFill>
                  <a:srgbClr val="FF0000"/>
                </a:solidFill>
              </a:rPr>
              <a:t> </a:t>
            </a:r>
            <a:r>
              <a:rPr lang="en-US" dirty="0">
                <a:solidFill>
                  <a:srgbClr val="FF0000"/>
                </a:solidFill>
              </a:rPr>
              <a:t>SECURITY MECHANISMS</a:t>
            </a:r>
          </a:p>
          <a:p>
            <a:pPr marL="0" indent="0" algn="just">
              <a:buNone/>
            </a:pPr>
            <a:r>
              <a:rPr lang="en-US" sz="3100" dirty="0">
                <a:latin typeface="Times New Roman" pitchFamily="18" charset="0"/>
                <a:cs typeface="Times New Roman" pitchFamily="18" charset="0"/>
              </a:rPr>
              <a:t>May be incorporated into the appropriate </a:t>
            </a:r>
            <a:r>
              <a:rPr lang="en-US" sz="3100" dirty="0" smtClean="0">
                <a:latin typeface="Times New Roman" pitchFamily="18" charset="0"/>
                <a:cs typeface="Times New Roman" pitchFamily="18" charset="0"/>
              </a:rPr>
              <a:t>protocol layer </a:t>
            </a:r>
            <a:r>
              <a:rPr lang="en-US" sz="3100" dirty="0">
                <a:latin typeface="Times New Roman" pitchFamily="18" charset="0"/>
                <a:cs typeface="Times New Roman" pitchFamily="18" charset="0"/>
              </a:rPr>
              <a:t>in order to provide some of the OSI </a:t>
            </a:r>
            <a:r>
              <a:rPr lang="en-US" sz="3100" dirty="0" smtClean="0">
                <a:latin typeface="Times New Roman" pitchFamily="18" charset="0"/>
                <a:cs typeface="Times New Roman" pitchFamily="18" charset="0"/>
              </a:rPr>
              <a:t>security services</a:t>
            </a:r>
            <a:r>
              <a:rPr lang="en-US" sz="3100" dirty="0">
                <a:latin typeface="Times New Roman" pitchFamily="18" charset="0"/>
                <a:cs typeface="Times New Roman" pitchFamily="18" charset="0"/>
              </a:rPr>
              <a:t>.</a:t>
            </a:r>
          </a:p>
          <a:p>
            <a:pPr marL="0" indent="0" algn="just">
              <a:buNone/>
            </a:pPr>
            <a:r>
              <a:rPr lang="en-US" sz="3100" dirty="0" err="1">
                <a:solidFill>
                  <a:srgbClr val="FF0000"/>
                </a:solidFill>
                <a:latin typeface="Times New Roman" pitchFamily="18" charset="0"/>
                <a:cs typeface="Times New Roman" pitchFamily="18" charset="0"/>
              </a:rPr>
              <a:t>Encipherment</a:t>
            </a:r>
            <a:endParaRPr lang="en-US" sz="3100" dirty="0">
              <a:solidFill>
                <a:srgbClr val="FF0000"/>
              </a:solidFill>
              <a:latin typeface="Times New Roman" pitchFamily="18" charset="0"/>
              <a:cs typeface="Times New Roman" pitchFamily="18" charset="0"/>
            </a:endParaRPr>
          </a:p>
          <a:p>
            <a:pPr marL="0" indent="0" algn="just">
              <a:buNone/>
            </a:pPr>
            <a:r>
              <a:rPr lang="en-US" sz="3100" dirty="0">
                <a:latin typeface="Times New Roman" pitchFamily="18" charset="0"/>
                <a:cs typeface="Times New Roman" pitchFamily="18" charset="0"/>
              </a:rPr>
              <a:t>The use of mathematical algorithms to </a:t>
            </a:r>
            <a:r>
              <a:rPr lang="en-US" sz="3100" dirty="0" smtClean="0">
                <a:latin typeface="Times New Roman" pitchFamily="18" charset="0"/>
                <a:cs typeface="Times New Roman" pitchFamily="18" charset="0"/>
              </a:rPr>
              <a:t>transform data </a:t>
            </a:r>
            <a:r>
              <a:rPr lang="en-US" sz="3100" dirty="0">
                <a:latin typeface="Times New Roman" pitchFamily="18" charset="0"/>
                <a:cs typeface="Times New Roman" pitchFamily="18" charset="0"/>
              </a:rPr>
              <a:t>into a form that is not readily intelligible. </a:t>
            </a:r>
            <a:r>
              <a:rPr lang="en-US" sz="3100" dirty="0" smtClean="0">
                <a:latin typeface="Times New Roman" pitchFamily="18" charset="0"/>
                <a:cs typeface="Times New Roman" pitchFamily="18" charset="0"/>
              </a:rPr>
              <a:t>The transformation </a:t>
            </a:r>
            <a:r>
              <a:rPr lang="en-US" sz="3100" dirty="0">
                <a:latin typeface="Times New Roman" pitchFamily="18" charset="0"/>
                <a:cs typeface="Times New Roman" pitchFamily="18" charset="0"/>
              </a:rPr>
              <a:t>and subsequent recovery of </a:t>
            </a:r>
            <a:r>
              <a:rPr lang="en-US" sz="3100" dirty="0" smtClean="0">
                <a:latin typeface="Times New Roman" pitchFamily="18" charset="0"/>
                <a:cs typeface="Times New Roman" pitchFamily="18" charset="0"/>
              </a:rPr>
              <a:t>the data </a:t>
            </a:r>
            <a:r>
              <a:rPr lang="en-US" sz="3100" dirty="0">
                <a:latin typeface="Times New Roman" pitchFamily="18" charset="0"/>
                <a:cs typeface="Times New Roman" pitchFamily="18" charset="0"/>
              </a:rPr>
              <a:t>depend on an algorithm and zero or </a:t>
            </a:r>
            <a:r>
              <a:rPr lang="en-US" sz="3100" dirty="0" smtClean="0">
                <a:latin typeface="Times New Roman" pitchFamily="18" charset="0"/>
                <a:cs typeface="Times New Roman" pitchFamily="18" charset="0"/>
              </a:rPr>
              <a:t>more encryption </a:t>
            </a:r>
            <a:r>
              <a:rPr lang="en-US" sz="3100" dirty="0">
                <a:latin typeface="Times New Roman" pitchFamily="18" charset="0"/>
                <a:cs typeface="Times New Roman" pitchFamily="18" charset="0"/>
              </a:rPr>
              <a:t>keys.</a:t>
            </a:r>
          </a:p>
          <a:p>
            <a:pPr marL="0" indent="0" algn="just">
              <a:buNone/>
            </a:pPr>
            <a:r>
              <a:rPr lang="en-US" sz="3100" dirty="0">
                <a:solidFill>
                  <a:srgbClr val="FF0000"/>
                </a:solidFill>
                <a:latin typeface="Times New Roman" pitchFamily="18" charset="0"/>
                <a:cs typeface="Times New Roman" pitchFamily="18" charset="0"/>
              </a:rPr>
              <a:t>Digital Signature</a:t>
            </a:r>
          </a:p>
          <a:p>
            <a:pPr marL="0" indent="0" algn="just">
              <a:buNone/>
            </a:pPr>
            <a:r>
              <a:rPr lang="en-US" sz="3100" dirty="0">
                <a:latin typeface="Times New Roman" pitchFamily="18" charset="0"/>
                <a:cs typeface="Times New Roman" pitchFamily="18" charset="0"/>
              </a:rPr>
              <a:t>Data appended to, or a cryptographic </a:t>
            </a:r>
            <a:r>
              <a:rPr lang="en-US" sz="3100" dirty="0" smtClean="0">
                <a:latin typeface="Times New Roman" pitchFamily="18" charset="0"/>
                <a:cs typeface="Times New Roman" pitchFamily="18" charset="0"/>
              </a:rPr>
              <a:t>transformation of</a:t>
            </a:r>
            <a:r>
              <a:rPr lang="en-US" sz="3100" dirty="0">
                <a:latin typeface="Times New Roman" pitchFamily="18" charset="0"/>
                <a:cs typeface="Times New Roman" pitchFamily="18" charset="0"/>
              </a:rPr>
              <a:t>, a data unit that allows a recipient of the data </a:t>
            </a:r>
            <a:r>
              <a:rPr lang="en-US" sz="3100" dirty="0" smtClean="0">
                <a:latin typeface="Times New Roman" pitchFamily="18" charset="0"/>
                <a:cs typeface="Times New Roman" pitchFamily="18" charset="0"/>
              </a:rPr>
              <a:t>unit to </a:t>
            </a:r>
            <a:r>
              <a:rPr lang="en-US" sz="3100" dirty="0">
                <a:latin typeface="Times New Roman" pitchFamily="18" charset="0"/>
                <a:cs typeface="Times New Roman" pitchFamily="18" charset="0"/>
              </a:rPr>
              <a:t>prove the source and integrity of the data unit </a:t>
            </a:r>
            <a:r>
              <a:rPr lang="en-US" sz="3100" dirty="0" smtClean="0">
                <a:latin typeface="Times New Roman" pitchFamily="18" charset="0"/>
                <a:cs typeface="Times New Roman" pitchFamily="18" charset="0"/>
              </a:rPr>
              <a:t>and protect </a:t>
            </a:r>
            <a:r>
              <a:rPr lang="en-US" sz="3100" dirty="0">
                <a:latin typeface="Times New Roman" pitchFamily="18" charset="0"/>
                <a:cs typeface="Times New Roman" pitchFamily="18" charset="0"/>
              </a:rPr>
              <a:t>against forgery (e.g., by the recipient).</a:t>
            </a:r>
            <a:endParaRPr lang="en-IN" sz="3100" dirty="0">
              <a:latin typeface="Times New Roman" pitchFamily="18" charset="0"/>
              <a:cs typeface="Times New Roman" pitchFamily="18" charset="0"/>
            </a:endParaRPr>
          </a:p>
        </p:txBody>
      </p:sp>
    </p:spTree>
    <p:extLst>
      <p:ext uri="{BB962C8B-B14F-4D97-AF65-F5344CB8AC3E}">
        <p14:creationId xmlns:p14="http://schemas.microsoft.com/office/powerpoint/2010/main" val="212880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fontScale="70000" lnSpcReduction="20000"/>
          </a:bodyPr>
          <a:lstStyle/>
          <a:p>
            <a:pPr marL="0" indent="0">
              <a:buNone/>
            </a:pPr>
            <a:r>
              <a:rPr lang="en-US" dirty="0">
                <a:solidFill>
                  <a:srgbClr val="FF0000"/>
                </a:solidFill>
                <a:latin typeface="Times New Roman" pitchFamily="18" charset="0"/>
                <a:cs typeface="Times New Roman" pitchFamily="18" charset="0"/>
              </a:rPr>
              <a:t>Access Control</a:t>
            </a:r>
          </a:p>
          <a:p>
            <a:pPr marL="0" indent="0">
              <a:buNone/>
            </a:pPr>
            <a:r>
              <a:rPr lang="en-US" dirty="0">
                <a:latin typeface="Times New Roman" pitchFamily="18" charset="0"/>
                <a:cs typeface="Times New Roman" pitchFamily="18" charset="0"/>
              </a:rPr>
              <a:t>A variety of mechanisms that enforce access rights </a:t>
            </a:r>
            <a:r>
              <a:rPr lang="en-US" dirty="0" smtClean="0">
                <a:latin typeface="Times New Roman" pitchFamily="18" charset="0"/>
                <a:cs typeface="Times New Roman" pitchFamily="18" charset="0"/>
              </a:rPr>
              <a:t>to resources</a:t>
            </a:r>
            <a:r>
              <a:rPr lang="en-US" dirty="0">
                <a:latin typeface="Times New Roman" pitchFamily="18" charset="0"/>
                <a:cs typeface="Times New Roman" pitchFamily="18" charset="0"/>
              </a:rPr>
              <a:t>.</a:t>
            </a:r>
          </a:p>
          <a:p>
            <a:pPr marL="0" indent="0">
              <a:buNone/>
            </a:pPr>
            <a:r>
              <a:rPr lang="en-US" dirty="0">
                <a:solidFill>
                  <a:srgbClr val="FF0000"/>
                </a:solidFill>
                <a:latin typeface="Times New Roman" pitchFamily="18" charset="0"/>
                <a:cs typeface="Times New Roman" pitchFamily="18" charset="0"/>
              </a:rPr>
              <a:t>Data Integrity</a:t>
            </a:r>
          </a:p>
          <a:p>
            <a:pPr marL="0" indent="0">
              <a:buNone/>
            </a:pPr>
            <a:r>
              <a:rPr lang="en-US" dirty="0">
                <a:latin typeface="Times New Roman" pitchFamily="18" charset="0"/>
                <a:cs typeface="Times New Roman" pitchFamily="18" charset="0"/>
              </a:rPr>
              <a:t>A variety of mechanisms used to assure the </a:t>
            </a:r>
            <a:r>
              <a:rPr lang="en-US" dirty="0" smtClean="0">
                <a:latin typeface="Times New Roman" pitchFamily="18" charset="0"/>
                <a:cs typeface="Times New Roman" pitchFamily="18" charset="0"/>
              </a:rPr>
              <a:t>integrity of </a:t>
            </a:r>
            <a:r>
              <a:rPr lang="en-US" dirty="0">
                <a:latin typeface="Times New Roman" pitchFamily="18" charset="0"/>
                <a:cs typeface="Times New Roman" pitchFamily="18" charset="0"/>
              </a:rPr>
              <a:t>a data unit or stream of data units.</a:t>
            </a:r>
          </a:p>
          <a:p>
            <a:pPr marL="0" indent="0">
              <a:buNone/>
            </a:pPr>
            <a:r>
              <a:rPr lang="en-US" dirty="0">
                <a:solidFill>
                  <a:srgbClr val="FF0000"/>
                </a:solidFill>
                <a:latin typeface="Times New Roman" pitchFamily="18" charset="0"/>
                <a:cs typeface="Times New Roman" pitchFamily="18" charset="0"/>
              </a:rPr>
              <a:t>Authentication Exchange</a:t>
            </a:r>
          </a:p>
          <a:p>
            <a:pPr marL="0" indent="0">
              <a:buNone/>
            </a:pPr>
            <a:r>
              <a:rPr lang="en-US" dirty="0">
                <a:latin typeface="Times New Roman" pitchFamily="18" charset="0"/>
                <a:cs typeface="Times New Roman" pitchFamily="18" charset="0"/>
              </a:rPr>
              <a:t>A mechanism intended to ensure the identity of </a:t>
            </a:r>
            <a:r>
              <a:rPr lang="en-US" dirty="0" smtClean="0">
                <a:latin typeface="Times New Roman" pitchFamily="18" charset="0"/>
                <a:cs typeface="Times New Roman" pitchFamily="18" charset="0"/>
              </a:rPr>
              <a:t>an entity </a:t>
            </a:r>
            <a:r>
              <a:rPr lang="en-US" dirty="0">
                <a:latin typeface="Times New Roman" pitchFamily="18" charset="0"/>
                <a:cs typeface="Times New Roman" pitchFamily="18" charset="0"/>
              </a:rPr>
              <a:t>by means of information exchange.</a:t>
            </a:r>
          </a:p>
          <a:p>
            <a:pPr marL="0" indent="0">
              <a:buNone/>
            </a:pPr>
            <a:r>
              <a:rPr lang="en-US" dirty="0">
                <a:solidFill>
                  <a:srgbClr val="FF0000"/>
                </a:solidFill>
                <a:latin typeface="Times New Roman" pitchFamily="18" charset="0"/>
                <a:cs typeface="Times New Roman" pitchFamily="18" charset="0"/>
              </a:rPr>
              <a:t>Traffic Padding</a:t>
            </a:r>
          </a:p>
          <a:p>
            <a:pPr marL="0" indent="0">
              <a:buNone/>
            </a:pPr>
            <a:r>
              <a:rPr lang="en-US" dirty="0">
                <a:latin typeface="Times New Roman" pitchFamily="18" charset="0"/>
                <a:cs typeface="Times New Roman" pitchFamily="18" charset="0"/>
              </a:rPr>
              <a:t>The insertion of bits into gaps in a data stream </a:t>
            </a:r>
            <a:r>
              <a:rPr lang="en-US" dirty="0" smtClean="0">
                <a:latin typeface="Times New Roman" pitchFamily="18" charset="0"/>
                <a:cs typeface="Times New Roman" pitchFamily="18" charset="0"/>
              </a:rPr>
              <a:t>to frustrate </a:t>
            </a:r>
            <a:r>
              <a:rPr lang="en-US" dirty="0">
                <a:latin typeface="Times New Roman" pitchFamily="18" charset="0"/>
                <a:cs typeface="Times New Roman" pitchFamily="18" charset="0"/>
              </a:rPr>
              <a:t>traffic analysis attempts.</a:t>
            </a:r>
          </a:p>
          <a:p>
            <a:pPr marL="0" indent="0">
              <a:buNone/>
            </a:pPr>
            <a:r>
              <a:rPr lang="en-US" dirty="0">
                <a:solidFill>
                  <a:srgbClr val="FF0000"/>
                </a:solidFill>
                <a:latin typeface="Times New Roman" pitchFamily="18" charset="0"/>
                <a:cs typeface="Times New Roman" pitchFamily="18" charset="0"/>
              </a:rPr>
              <a:t>Routing Control</a:t>
            </a:r>
          </a:p>
          <a:p>
            <a:pPr marL="0" indent="0">
              <a:buNone/>
            </a:pPr>
            <a:r>
              <a:rPr lang="en-US" dirty="0">
                <a:latin typeface="Times New Roman" pitchFamily="18" charset="0"/>
                <a:cs typeface="Times New Roman" pitchFamily="18" charset="0"/>
              </a:rPr>
              <a:t>Enables selection of particular physically </a:t>
            </a:r>
            <a:r>
              <a:rPr lang="en-US" dirty="0" smtClean="0">
                <a:latin typeface="Times New Roman" pitchFamily="18" charset="0"/>
                <a:cs typeface="Times New Roman" pitchFamily="18" charset="0"/>
              </a:rPr>
              <a:t>secure routes </a:t>
            </a:r>
            <a:r>
              <a:rPr lang="en-US" dirty="0">
                <a:latin typeface="Times New Roman" pitchFamily="18" charset="0"/>
                <a:cs typeface="Times New Roman" pitchFamily="18" charset="0"/>
              </a:rPr>
              <a:t>for certain data and allows routing </a:t>
            </a:r>
            <a:r>
              <a:rPr lang="en-US" dirty="0" smtClean="0">
                <a:latin typeface="Times New Roman" pitchFamily="18" charset="0"/>
                <a:cs typeface="Times New Roman" pitchFamily="18" charset="0"/>
              </a:rPr>
              <a:t>changes, especially </a:t>
            </a:r>
            <a:r>
              <a:rPr lang="en-US" dirty="0">
                <a:latin typeface="Times New Roman" pitchFamily="18" charset="0"/>
                <a:cs typeface="Times New Roman" pitchFamily="18" charset="0"/>
              </a:rPr>
              <a:t>when a breach of security is suspected.</a:t>
            </a:r>
          </a:p>
          <a:p>
            <a:pPr marL="0" indent="0">
              <a:buNone/>
            </a:pPr>
            <a:r>
              <a:rPr lang="en-US" dirty="0">
                <a:solidFill>
                  <a:srgbClr val="FF0000"/>
                </a:solidFill>
                <a:latin typeface="Times New Roman" pitchFamily="18" charset="0"/>
                <a:cs typeface="Times New Roman" pitchFamily="18" charset="0"/>
              </a:rPr>
              <a:t>Notarization</a:t>
            </a:r>
          </a:p>
          <a:p>
            <a:pPr marL="0" indent="0">
              <a:buNone/>
            </a:pPr>
            <a:r>
              <a:rPr lang="en-US" dirty="0">
                <a:latin typeface="Times New Roman" pitchFamily="18" charset="0"/>
                <a:cs typeface="Times New Roman" pitchFamily="18" charset="0"/>
              </a:rPr>
              <a:t>The use of a trusted third party to assure </a:t>
            </a:r>
            <a:r>
              <a:rPr lang="en-US" dirty="0" smtClean="0">
                <a:latin typeface="Times New Roman" pitchFamily="18" charset="0"/>
                <a:cs typeface="Times New Roman" pitchFamily="18" charset="0"/>
              </a:rPr>
              <a:t>certain properties </a:t>
            </a:r>
            <a:r>
              <a:rPr lang="en-US" dirty="0">
                <a:latin typeface="Times New Roman" pitchFamily="18" charset="0"/>
                <a:cs typeface="Times New Roman" pitchFamily="18" charset="0"/>
              </a:rPr>
              <a:t>of a data exchange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596487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normAutofit fontScale="70000" lnSpcReduction="20000"/>
          </a:bodyPr>
          <a:lstStyle/>
          <a:p>
            <a:pPr marL="0" indent="0" algn="just">
              <a:buNone/>
            </a:pPr>
            <a:r>
              <a:rPr lang="en-US" dirty="0" err="1" smtClean="0">
                <a:solidFill>
                  <a:srgbClr val="FF0000"/>
                </a:solidFill>
                <a:latin typeface="Times New Roman" pitchFamily="18" charset="0"/>
                <a:cs typeface="Times New Roman" pitchFamily="18" charset="0"/>
              </a:rPr>
              <a:t>ii.PERVASIVE</a:t>
            </a:r>
            <a:r>
              <a:rPr lang="en-US" dirty="0" smtClean="0">
                <a:solidFill>
                  <a:srgbClr val="FF0000"/>
                </a:solidFill>
                <a:latin typeface="Times New Roman" pitchFamily="18" charset="0"/>
                <a:cs typeface="Times New Roman" pitchFamily="18" charset="0"/>
              </a:rPr>
              <a:t> </a:t>
            </a:r>
            <a:r>
              <a:rPr lang="en-US" dirty="0">
                <a:solidFill>
                  <a:srgbClr val="FF0000"/>
                </a:solidFill>
                <a:latin typeface="Times New Roman" pitchFamily="18" charset="0"/>
                <a:cs typeface="Times New Roman" pitchFamily="18" charset="0"/>
              </a:rPr>
              <a:t>SECURITY MECHANISMS</a:t>
            </a:r>
          </a:p>
          <a:p>
            <a:pPr marL="0" indent="0" algn="just">
              <a:buNone/>
            </a:pPr>
            <a:r>
              <a:rPr lang="en-US" dirty="0">
                <a:latin typeface="Times New Roman" pitchFamily="18" charset="0"/>
                <a:cs typeface="Times New Roman" pitchFamily="18" charset="0"/>
              </a:rPr>
              <a:t>Mechanisms that are not specific to any </a:t>
            </a:r>
            <a:r>
              <a:rPr lang="en-US" dirty="0" smtClean="0">
                <a:latin typeface="Times New Roman" pitchFamily="18" charset="0"/>
                <a:cs typeface="Times New Roman" pitchFamily="18" charset="0"/>
              </a:rPr>
              <a:t>particular OSI </a:t>
            </a:r>
            <a:r>
              <a:rPr lang="en-US" dirty="0">
                <a:latin typeface="Times New Roman" pitchFamily="18" charset="0"/>
                <a:cs typeface="Times New Roman" pitchFamily="18" charset="0"/>
              </a:rPr>
              <a:t>security service or protocol layer.</a:t>
            </a:r>
          </a:p>
          <a:p>
            <a:pPr marL="0" indent="0" algn="just">
              <a:buNone/>
            </a:pPr>
            <a:r>
              <a:rPr lang="en-US" dirty="0">
                <a:solidFill>
                  <a:srgbClr val="FF0000"/>
                </a:solidFill>
                <a:latin typeface="Times New Roman" pitchFamily="18" charset="0"/>
                <a:cs typeface="Times New Roman" pitchFamily="18" charset="0"/>
              </a:rPr>
              <a:t>Trusted Functionality</a:t>
            </a:r>
          </a:p>
          <a:p>
            <a:pPr marL="0" indent="0" algn="just">
              <a:buNone/>
            </a:pPr>
            <a:r>
              <a:rPr lang="en-US" dirty="0">
                <a:latin typeface="Times New Roman" pitchFamily="18" charset="0"/>
                <a:cs typeface="Times New Roman" pitchFamily="18" charset="0"/>
              </a:rPr>
              <a:t>That which is perceived to be correct with respect </a:t>
            </a:r>
            <a:r>
              <a:rPr lang="en-US" dirty="0" smtClean="0">
                <a:latin typeface="Times New Roman" pitchFamily="18" charset="0"/>
                <a:cs typeface="Times New Roman" pitchFamily="18" charset="0"/>
              </a:rPr>
              <a:t>to some </a:t>
            </a:r>
            <a:r>
              <a:rPr lang="en-US" dirty="0">
                <a:latin typeface="Times New Roman" pitchFamily="18" charset="0"/>
                <a:cs typeface="Times New Roman" pitchFamily="18" charset="0"/>
              </a:rPr>
              <a:t>criteria (e.g., as established by a security policy).</a:t>
            </a:r>
          </a:p>
          <a:p>
            <a:pPr marL="0" indent="0" algn="just">
              <a:buNone/>
            </a:pPr>
            <a:r>
              <a:rPr lang="en-US" dirty="0">
                <a:solidFill>
                  <a:srgbClr val="FF0000"/>
                </a:solidFill>
                <a:latin typeface="Times New Roman" pitchFamily="18" charset="0"/>
                <a:cs typeface="Times New Roman" pitchFamily="18" charset="0"/>
              </a:rPr>
              <a:t>Security Label</a:t>
            </a:r>
          </a:p>
          <a:p>
            <a:pPr marL="0" indent="0" algn="just">
              <a:buNone/>
            </a:pPr>
            <a:r>
              <a:rPr lang="en-US" dirty="0">
                <a:latin typeface="Times New Roman" pitchFamily="18" charset="0"/>
                <a:cs typeface="Times New Roman" pitchFamily="18" charset="0"/>
              </a:rPr>
              <a:t>The marking bound to a resource (which may be </a:t>
            </a:r>
            <a:r>
              <a:rPr lang="en-US" dirty="0" smtClean="0">
                <a:latin typeface="Times New Roman" pitchFamily="18" charset="0"/>
                <a:cs typeface="Times New Roman" pitchFamily="18" charset="0"/>
              </a:rPr>
              <a:t>a data </a:t>
            </a:r>
            <a:r>
              <a:rPr lang="en-US" dirty="0">
                <a:latin typeface="Times New Roman" pitchFamily="18" charset="0"/>
                <a:cs typeface="Times New Roman" pitchFamily="18" charset="0"/>
              </a:rPr>
              <a:t>unit) that names or designates the </a:t>
            </a:r>
            <a:r>
              <a:rPr lang="en-US" dirty="0" smtClean="0">
                <a:latin typeface="Times New Roman" pitchFamily="18" charset="0"/>
                <a:cs typeface="Times New Roman" pitchFamily="18" charset="0"/>
              </a:rPr>
              <a:t>security attributes </a:t>
            </a:r>
            <a:r>
              <a:rPr lang="en-US" dirty="0">
                <a:latin typeface="Times New Roman" pitchFamily="18" charset="0"/>
                <a:cs typeface="Times New Roman" pitchFamily="18" charset="0"/>
              </a:rPr>
              <a:t>of that resource.</a:t>
            </a:r>
          </a:p>
          <a:p>
            <a:pPr marL="0" indent="0" algn="just">
              <a:buNone/>
            </a:pPr>
            <a:r>
              <a:rPr lang="en-US" dirty="0">
                <a:solidFill>
                  <a:srgbClr val="FF0000"/>
                </a:solidFill>
                <a:latin typeface="Times New Roman" pitchFamily="18" charset="0"/>
                <a:cs typeface="Times New Roman" pitchFamily="18" charset="0"/>
              </a:rPr>
              <a:t>Event Detection</a:t>
            </a:r>
          </a:p>
          <a:p>
            <a:pPr marL="0" indent="0" algn="just">
              <a:buNone/>
            </a:pPr>
            <a:r>
              <a:rPr lang="en-US" dirty="0">
                <a:latin typeface="Times New Roman" pitchFamily="18" charset="0"/>
                <a:cs typeface="Times New Roman" pitchFamily="18" charset="0"/>
              </a:rPr>
              <a:t>Detection of security-relevant events.</a:t>
            </a:r>
          </a:p>
          <a:p>
            <a:pPr marL="0" indent="0" algn="just">
              <a:buNone/>
            </a:pPr>
            <a:r>
              <a:rPr lang="en-US" dirty="0">
                <a:solidFill>
                  <a:srgbClr val="FF0000"/>
                </a:solidFill>
                <a:latin typeface="Times New Roman" pitchFamily="18" charset="0"/>
                <a:cs typeface="Times New Roman" pitchFamily="18" charset="0"/>
              </a:rPr>
              <a:t>Security Audit Trail</a:t>
            </a:r>
          </a:p>
          <a:p>
            <a:pPr marL="0" indent="0" algn="just">
              <a:buNone/>
            </a:pPr>
            <a:r>
              <a:rPr lang="en-US" dirty="0">
                <a:latin typeface="Times New Roman" pitchFamily="18" charset="0"/>
                <a:cs typeface="Times New Roman" pitchFamily="18" charset="0"/>
              </a:rPr>
              <a:t>Data collected and potentially used to facilitate </a:t>
            </a:r>
            <a:r>
              <a:rPr lang="en-US" dirty="0" smtClean="0">
                <a:latin typeface="Times New Roman" pitchFamily="18" charset="0"/>
                <a:cs typeface="Times New Roman" pitchFamily="18" charset="0"/>
              </a:rPr>
              <a:t>a security </a:t>
            </a:r>
            <a:r>
              <a:rPr lang="en-US" dirty="0">
                <a:latin typeface="Times New Roman" pitchFamily="18" charset="0"/>
                <a:cs typeface="Times New Roman" pitchFamily="18" charset="0"/>
              </a:rPr>
              <a:t>audit, which is an independent review </a:t>
            </a:r>
            <a:r>
              <a:rPr lang="en-US" dirty="0" smtClean="0">
                <a:latin typeface="Times New Roman" pitchFamily="18" charset="0"/>
                <a:cs typeface="Times New Roman" pitchFamily="18" charset="0"/>
              </a:rPr>
              <a:t>and examination </a:t>
            </a:r>
            <a:r>
              <a:rPr lang="en-US" dirty="0">
                <a:latin typeface="Times New Roman" pitchFamily="18" charset="0"/>
                <a:cs typeface="Times New Roman" pitchFamily="18" charset="0"/>
              </a:rPr>
              <a:t>of system records and activities.</a:t>
            </a:r>
          </a:p>
          <a:p>
            <a:pPr marL="0" indent="0" algn="just">
              <a:buNone/>
            </a:pPr>
            <a:r>
              <a:rPr lang="en-US" dirty="0">
                <a:solidFill>
                  <a:srgbClr val="FF0000"/>
                </a:solidFill>
                <a:latin typeface="Times New Roman" pitchFamily="18" charset="0"/>
                <a:cs typeface="Times New Roman" pitchFamily="18" charset="0"/>
              </a:rPr>
              <a:t>Security Recovery</a:t>
            </a:r>
          </a:p>
          <a:p>
            <a:pPr marL="0" indent="0" algn="just">
              <a:buNone/>
            </a:pPr>
            <a:r>
              <a:rPr lang="en-US" dirty="0">
                <a:latin typeface="Times New Roman" pitchFamily="18" charset="0"/>
                <a:cs typeface="Times New Roman" pitchFamily="18" charset="0"/>
              </a:rPr>
              <a:t>Deals with requests from mechanisms, such as </a:t>
            </a:r>
            <a:r>
              <a:rPr lang="en-US" dirty="0" smtClean="0">
                <a:latin typeface="Times New Roman" pitchFamily="18" charset="0"/>
                <a:cs typeface="Times New Roman" pitchFamily="18" charset="0"/>
              </a:rPr>
              <a:t>event handling </a:t>
            </a:r>
            <a:r>
              <a:rPr lang="en-US" dirty="0">
                <a:latin typeface="Times New Roman" pitchFamily="18" charset="0"/>
                <a:cs typeface="Times New Roman" pitchFamily="18" charset="0"/>
              </a:rPr>
              <a:t>and management functions, and </a:t>
            </a:r>
            <a:r>
              <a:rPr lang="en-US" dirty="0" smtClean="0">
                <a:latin typeface="Times New Roman" pitchFamily="18" charset="0"/>
                <a:cs typeface="Times New Roman" pitchFamily="18" charset="0"/>
              </a:rPr>
              <a:t>takes recovery </a:t>
            </a:r>
            <a:r>
              <a:rPr lang="en-US" dirty="0">
                <a:latin typeface="Times New Roman" pitchFamily="18" charset="0"/>
                <a:cs typeface="Times New Roman" pitchFamily="18" charset="0"/>
              </a:rPr>
              <a:t>action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42856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model for network security</a:t>
            </a:r>
            <a:endParaRPr lang="en-IN" dirty="0"/>
          </a:p>
        </p:txBody>
      </p:sp>
      <p:sp>
        <p:nvSpPr>
          <p:cNvPr id="3" name="Content Placeholder 2"/>
          <p:cNvSpPr>
            <a:spLocks noGrp="1"/>
          </p:cNvSpPr>
          <p:nvPr>
            <p:ph idx="1"/>
          </p:nvPr>
        </p:nvSpPr>
        <p:spPr/>
        <p:txBody>
          <a:bodyPr>
            <a:normAutofit/>
          </a:bodyPr>
          <a:lstStyle/>
          <a:p>
            <a:pPr algn="just"/>
            <a:r>
              <a:rPr lang="en-US" dirty="0"/>
              <a:t> </a:t>
            </a:r>
            <a:r>
              <a:rPr lang="en-US" dirty="0">
                <a:latin typeface="Times New Roman" pitchFamily="18" charset="0"/>
                <a:cs typeface="Times New Roman" pitchFamily="18" charset="0"/>
              </a:rPr>
              <a:t>A message is to be transferred from one party to another across some </a:t>
            </a:r>
            <a:r>
              <a:rPr lang="en-US" dirty="0" smtClean="0">
                <a:latin typeface="Times New Roman" pitchFamily="18" charset="0"/>
                <a:cs typeface="Times New Roman" pitchFamily="18" charset="0"/>
              </a:rPr>
              <a:t>sort of </a:t>
            </a:r>
            <a:r>
              <a:rPr lang="en-US" dirty="0">
                <a:latin typeface="Times New Roman" pitchFamily="18" charset="0"/>
                <a:cs typeface="Times New Roman" pitchFamily="18" charset="0"/>
              </a:rPr>
              <a:t>Internet service. The two parties, who are the principals in this transaction, </a:t>
            </a:r>
            <a:r>
              <a:rPr lang="en-US" dirty="0" smtClean="0">
                <a:latin typeface="Times New Roman" pitchFamily="18" charset="0"/>
                <a:cs typeface="Times New Roman" pitchFamily="18" charset="0"/>
              </a:rPr>
              <a:t>must cooperate </a:t>
            </a:r>
            <a:r>
              <a:rPr lang="en-US" dirty="0">
                <a:latin typeface="Times New Roman" pitchFamily="18" charset="0"/>
                <a:cs typeface="Times New Roman" pitchFamily="18" charset="0"/>
              </a:rPr>
              <a:t>for the exchange to take place. A logical information channel is </a:t>
            </a:r>
            <a:r>
              <a:rPr lang="en-US" dirty="0" smtClean="0">
                <a:latin typeface="Times New Roman" pitchFamily="18" charset="0"/>
                <a:cs typeface="Times New Roman" pitchFamily="18" charset="0"/>
              </a:rPr>
              <a:t>established </a:t>
            </a:r>
            <a:r>
              <a:rPr lang="en-US" dirty="0">
                <a:latin typeface="Times New Roman" pitchFamily="18" charset="0"/>
                <a:cs typeface="Times New Roman" pitchFamily="18" charset="0"/>
              </a:rPr>
              <a:t>by defining a route through the Internet from source to destination and by </a:t>
            </a:r>
            <a:r>
              <a:rPr lang="en-US" dirty="0" smtClean="0">
                <a:latin typeface="Times New Roman" pitchFamily="18" charset="0"/>
                <a:cs typeface="Times New Roman" pitchFamily="18" charset="0"/>
              </a:rPr>
              <a:t>the cooperative </a:t>
            </a:r>
            <a:r>
              <a:rPr lang="en-US" dirty="0">
                <a:latin typeface="Times New Roman" pitchFamily="18" charset="0"/>
                <a:cs typeface="Times New Roman" pitchFamily="18" charset="0"/>
              </a:rPr>
              <a:t>use of communication protocols (e.g., TCP/IP) by the two principals</a:t>
            </a:r>
            <a:r>
              <a:rPr lang="en-US" dirty="0"/>
              <a:t>.</a:t>
            </a:r>
            <a:endParaRPr lang="en-IN" dirty="0"/>
          </a:p>
        </p:txBody>
      </p:sp>
    </p:spTree>
    <p:extLst>
      <p:ext uri="{BB962C8B-B14F-4D97-AF65-F5344CB8AC3E}">
        <p14:creationId xmlns:p14="http://schemas.microsoft.com/office/powerpoint/2010/main" val="3063898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3038"/>
            <a:ext cx="746760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3864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gn="just">
              <a:buNone/>
            </a:pPr>
            <a:r>
              <a:rPr lang="en-US" dirty="0">
                <a:latin typeface="Times New Roman" pitchFamily="18" charset="0"/>
                <a:cs typeface="Times New Roman" pitchFamily="18" charset="0"/>
              </a:rPr>
              <a:t>This general model shows that there are four basic tasks in designing a </a:t>
            </a:r>
            <a:r>
              <a:rPr lang="en-US" dirty="0" smtClean="0">
                <a:latin typeface="Times New Roman" pitchFamily="18" charset="0"/>
                <a:cs typeface="Times New Roman" pitchFamily="18" charset="0"/>
              </a:rPr>
              <a:t>particular security </a:t>
            </a:r>
            <a:r>
              <a:rPr lang="en-US" dirty="0">
                <a:latin typeface="Times New Roman" pitchFamily="18" charset="0"/>
                <a:cs typeface="Times New Roman" pitchFamily="18" charset="0"/>
              </a:rPr>
              <a:t>service:</a:t>
            </a:r>
          </a:p>
          <a:p>
            <a:pPr marL="0" indent="0" algn="just">
              <a:buNone/>
            </a:pPr>
            <a:r>
              <a:rPr lang="en-US" dirty="0">
                <a:latin typeface="Times New Roman" pitchFamily="18" charset="0"/>
                <a:cs typeface="Times New Roman" pitchFamily="18" charset="0"/>
              </a:rPr>
              <a:t>1. Design an algorithm for performing the security-related </a:t>
            </a:r>
            <a:r>
              <a:rPr lang="en-US" dirty="0" smtClean="0">
                <a:latin typeface="Times New Roman" pitchFamily="18" charset="0"/>
                <a:cs typeface="Times New Roman" pitchFamily="18" charset="0"/>
              </a:rPr>
              <a:t>transformation. The </a:t>
            </a:r>
            <a:r>
              <a:rPr lang="en-US" dirty="0">
                <a:latin typeface="Times New Roman" pitchFamily="18" charset="0"/>
                <a:cs typeface="Times New Roman" pitchFamily="18" charset="0"/>
              </a:rPr>
              <a:t>algorithm should be such that an opponent cannot defeat its purpose.</a:t>
            </a:r>
          </a:p>
          <a:p>
            <a:pPr marL="0" indent="0" algn="just">
              <a:buNone/>
            </a:pPr>
            <a:r>
              <a:rPr lang="en-US" dirty="0">
                <a:latin typeface="Times New Roman" pitchFamily="18" charset="0"/>
                <a:cs typeface="Times New Roman" pitchFamily="18" charset="0"/>
              </a:rPr>
              <a:t>2. Generate the secret information to be used with the algorithm.</a:t>
            </a:r>
          </a:p>
          <a:p>
            <a:pPr marL="0" indent="0" algn="just">
              <a:buNone/>
            </a:pPr>
            <a:r>
              <a:rPr lang="en-US" dirty="0">
                <a:latin typeface="Times New Roman" pitchFamily="18" charset="0"/>
                <a:cs typeface="Times New Roman" pitchFamily="18" charset="0"/>
              </a:rPr>
              <a:t>3. Develop methods for the distribution and sharing of the secret information.</a:t>
            </a:r>
          </a:p>
          <a:p>
            <a:pPr marL="0" indent="0" algn="just">
              <a:buNone/>
            </a:pPr>
            <a:r>
              <a:rPr lang="en-US" dirty="0">
                <a:latin typeface="Times New Roman" pitchFamily="18" charset="0"/>
                <a:cs typeface="Times New Roman" pitchFamily="18" charset="0"/>
              </a:rPr>
              <a:t>4. Specify a protocol to be used by the two principals that makes use of the </a:t>
            </a:r>
            <a:r>
              <a:rPr lang="en-US" dirty="0" smtClean="0">
                <a:latin typeface="Times New Roman" pitchFamily="18" charset="0"/>
                <a:cs typeface="Times New Roman" pitchFamily="18" charset="0"/>
              </a:rPr>
              <a:t>security algorithm </a:t>
            </a:r>
            <a:r>
              <a:rPr lang="en-US" dirty="0">
                <a:latin typeface="Times New Roman" pitchFamily="18" charset="0"/>
                <a:cs typeface="Times New Roman" pitchFamily="18" charset="0"/>
              </a:rPr>
              <a:t>and the secret information to achieve a particular security service</a:t>
            </a:r>
            <a:r>
              <a:rPr lang="en-US" dirty="0"/>
              <a:t>.</a:t>
            </a:r>
            <a:endParaRPr lang="en-IN" dirty="0"/>
          </a:p>
        </p:txBody>
      </p:sp>
    </p:spTree>
    <p:extLst>
      <p:ext uri="{BB962C8B-B14F-4D97-AF65-F5344CB8AC3E}">
        <p14:creationId xmlns:p14="http://schemas.microsoft.com/office/powerpoint/2010/main" val="118988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cryptography</a:t>
            </a:r>
            <a:endParaRPr lang="en-IN" dirty="0"/>
          </a:p>
        </p:txBody>
      </p:sp>
      <p:sp>
        <p:nvSpPr>
          <p:cNvPr id="3" name="Content Placeholder 2"/>
          <p:cNvSpPr>
            <a:spLocks noGrp="1"/>
          </p:cNvSpPr>
          <p:nvPr>
            <p:ph idx="1"/>
          </p:nvPr>
        </p:nvSpPr>
        <p:spPr/>
        <p:txBody>
          <a:bodyPr>
            <a:normAutofit fontScale="85000" lnSpcReduction="10000"/>
          </a:bodyPr>
          <a:lstStyle/>
          <a:p>
            <a:pPr marL="0" indent="0" algn="just">
              <a:buNone/>
            </a:pPr>
            <a:r>
              <a:rPr lang="en-US" dirty="0">
                <a:latin typeface="Times New Roman" pitchFamily="18" charset="0"/>
                <a:cs typeface="Times New Roman" pitchFamily="18" charset="0"/>
              </a:rPr>
              <a:t>Symmetric encryption is a form of cryptosystem in which encryption </a:t>
            </a:r>
            <a:r>
              <a:rPr lang="en-US" dirty="0" smtClean="0">
                <a:latin typeface="Times New Roman" pitchFamily="18" charset="0"/>
                <a:cs typeface="Times New Roman" pitchFamily="18" charset="0"/>
              </a:rPr>
              <a:t>and decryption </a:t>
            </a:r>
            <a:r>
              <a:rPr lang="en-US" dirty="0">
                <a:latin typeface="Times New Roman" pitchFamily="18" charset="0"/>
                <a:cs typeface="Times New Roman" pitchFamily="18" charset="0"/>
              </a:rPr>
              <a:t>are performed using the same key. It is also known as </a:t>
            </a:r>
            <a:r>
              <a:rPr lang="en-US" dirty="0" err="1" smtClean="0">
                <a:latin typeface="Times New Roman" pitchFamily="18" charset="0"/>
                <a:cs typeface="Times New Roman" pitchFamily="18" charset="0"/>
              </a:rPr>
              <a:t>conven-tional</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encryption.</a:t>
            </a:r>
          </a:p>
          <a:p>
            <a:pPr marL="0" indent="0" algn="just">
              <a:buNone/>
            </a:pPr>
            <a:r>
              <a:rPr lang="en-US" dirty="0">
                <a:latin typeface="Times New Roman" pitchFamily="18" charset="0"/>
                <a:cs typeface="Times New Roman" pitchFamily="18" charset="0"/>
              </a:rPr>
              <a:t>◆ Symmetric encryption transforms plaintext into </a:t>
            </a:r>
            <a:r>
              <a:rPr lang="en-US" dirty="0" err="1">
                <a:latin typeface="Times New Roman" pitchFamily="18" charset="0"/>
                <a:cs typeface="Times New Roman" pitchFamily="18" charset="0"/>
              </a:rPr>
              <a:t>ciphertext</a:t>
            </a:r>
            <a:r>
              <a:rPr lang="en-US" dirty="0">
                <a:latin typeface="Times New Roman" pitchFamily="18" charset="0"/>
                <a:cs typeface="Times New Roman" pitchFamily="18" charset="0"/>
              </a:rPr>
              <a:t> using a </a:t>
            </a:r>
            <a:r>
              <a:rPr lang="en-US" dirty="0" smtClean="0">
                <a:latin typeface="Times New Roman" pitchFamily="18" charset="0"/>
                <a:cs typeface="Times New Roman" pitchFamily="18" charset="0"/>
              </a:rPr>
              <a:t>secret key </a:t>
            </a:r>
            <a:r>
              <a:rPr lang="en-US" dirty="0">
                <a:latin typeface="Times New Roman" pitchFamily="18" charset="0"/>
                <a:cs typeface="Times New Roman" pitchFamily="18" charset="0"/>
              </a:rPr>
              <a:t>and an encryption algorithm. Using the same key and a </a:t>
            </a:r>
            <a:r>
              <a:rPr lang="en-US" dirty="0" smtClean="0">
                <a:latin typeface="Times New Roman" pitchFamily="18" charset="0"/>
                <a:cs typeface="Times New Roman" pitchFamily="18" charset="0"/>
              </a:rPr>
              <a:t>decryption algorithm</a:t>
            </a:r>
            <a:r>
              <a:rPr lang="en-US" dirty="0">
                <a:latin typeface="Times New Roman" pitchFamily="18" charset="0"/>
                <a:cs typeface="Times New Roman" pitchFamily="18" charset="0"/>
              </a:rPr>
              <a:t>, the plaintext is recovered from the </a:t>
            </a:r>
            <a:r>
              <a:rPr lang="en-US" dirty="0" err="1">
                <a:latin typeface="Times New Roman" pitchFamily="18" charset="0"/>
                <a:cs typeface="Times New Roman" pitchFamily="18" charset="0"/>
              </a:rPr>
              <a:t>ciphertext</a:t>
            </a:r>
            <a:r>
              <a:rPr lang="en-US" dirty="0">
                <a:latin typeface="Times New Roman" pitchFamily="18" charset="0"/>
                <a:cs typeface="Times New Roman" pitchFamily="18" charset="0"/>
              </a:rPr>
              <a:t>.</a:t>
            </a:r>
          </a:p>
          <a:p>
            <a:pPr marL="0" indent="0" algn="just">
              <a:buNone/>
            </a:pPr>
            <a:r>
              <a:rPr lang="en-US" dirty="0">
                <a:latin typeface="Times New Roman" pitchFamily="18" charset="0"/>
                <a:cs typeface="Times New Roman" pitchFamily="18" charset="0"/>
              </a:rPr>
              <a:t>◆ The two types of attack on an encryption algorithm are </a:t>
            </a:r>
            <a:r>
              <a:rPr lang="en-US" dirty="0" smtClean="0">
                <a:latin typeface="Times New Roman" pitchFamily="18" charset="0"/>
                <a:cs typeface="Times New Roman" pitchFamily="18" charset="0"/>
              </a:rPr>
              <a:t>cryptanalysis, based </a:t>
            </a:r>
            <a:r>
              <a:rPr lang="en-US" dirty="0">
                <a:latin typeface="Times New Roman" pitchFamily="18" charset="0"/>
                <a:cs typeface="Times New Roman" pitchFamily="18" charset="0"/>
              </a:rPr>
              <a:t>on properties of the encryption algorithm, and brute-force, </a:t>
            </a:r>
            <a:r>
              <a:rPr lang="en-US" dirty="0" smtClean="0">
                <a:latin typeface="Times New Roman" pitchFamily="18" charset="0"/>
                <a:cs typeface="Times New Roman" pitchFamily="18" charset="0"/>
              </a:rPr>
              <a:t>which involves </a:t>
            </a:r>
            <a:r>
              <a:rPr lang="en-US" dirty="0">
                <a:latin typeface="Times New Roman" pitchFamily="18" charset="0"/>
                <a:cs typeface="Times New Roman" pitchFamily="18" charset="0"/>
              </a:rPr>
              <a:t>trying all possible keys.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69732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rmAutofit/>
          </a:bodyPr>
          <a:lstStyle/>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symmetric encryption scheme has five ingredients </a:t>
            </a:r>
            <a:endParaRPr lang="en-US" sz="2400" dirty="0" smtClean="0">
              <a:latin typeface="Times New Roman" pitchFamily="18" charset="0"/>
              <a:cs typeface="Times New Roman" pitchFamily="18" charset="0"/>
            </a:endParaRPr>
          </a:p>
          <a:p>
            <a:pPr marL="0" indent="0" algn="just">
              <a:buNone/>
            </a:pPr>
            <a:r>
              <a:rPr lang="en-US" sz="2400" dirty="0">
                <a:solidFill>
                  <a:srgbClr val="FF0000"/>
                </a:solidFill>
                <a:latin typeface="Times New Roman" pitchFamily="18" charset="0"/>
                <a:cs typeface="Times New Roman" pitchFamily="18" charset="0"/>
              </a:rPr>
              <a:t>Plaintext</a:t>
            </a:r>
            <a:r>
              <a:rPr lang="en-US" sz="2400" dirty="0">
                <a:latin typeface="Times New Roman" pitchFamily="18" charset="0"/>
                <a:cs typeface="Times New Roman" pitchFamily="18" charset="0"/>
              </a:rPr>
              <a:t>: This is the original intelligible message or data that is fed into </a:t>
            </a:r>
            <a:r>
              <a:rPr lang="en-US" sz="2400" dirty="0" smtClean="0">
                <a:latin typeface="Times New Roman" pitchFamily="18" charset="0"/>
                <a:cs typeface="Times New Roman" pitchFamily="18" charset="0"/>
              </a:rPr>
              <a:t>the algorithm </a:t>
            </a:r>
            <a:r>
              <a:rPr lang="en-US" sz="2400" dirty="0">
                <a:latin typeface="Times New Roman" pitchFamily="18" charset="0"/>
                <a:cs typeface="Times New Roman" pitchFamily="18" charset="0"/>
              </a:rPr>
              <a:t>as input.</a:t>
            </a:r>
          </a:p>
          <a:p>
            <a:pPr marL="0" indent="0" algn="just">
              <a:buNone/>
            </a:pPr>
            <a:r>
              <a:rPr lang="en-US" sz="2400" dirty="0" smtClean="0">
                <a:solidFill>
                  <a:srgbClr val="FF0000"/>
                </a:solidFill>
                <a:latin typeface="Times New Roman" pitchFamily="18" charset="0"/>
                <a:cs typeface="Times New Roman" pitchFamily="18" charset="0"/>
              </a:rPr>
              <a:t>Encryption </a:t>
            </a:r>
            <a:r>
              <a:rPr lang="en-US" sz="2400" dirty="0">
                <a:solidFill>
                  <a:srgbClr val="FF0000"/>
                </a:solidFill>
                <a:latin typeface="Times New Roman" pitchFamily="18" charset="0"/>
                <a:cs typeface="Times New Roman" pitchFamily="18" charset="0"/>
              </a:rPr>
              <a:t>algorithm</a:t>
            </a:r>
            <a:r>
              <a:rPr lang="en-US" sz="2400" dirty="0">
                <a:latin typeface="Times New Roman" pitchFamily="18" charset="0"/>
                <a:cs typeface="Times New Roman" pitchFamily="18" charset="0"/>
              </a:rPr>
              <a:t>: The encryption algorithm performs various </a:t>
            </a:r>
            <a:r>
              <a:rPr lang="en-US" sz="2400" dirty="0" smtClean="0">
                <a:latin typeface="Times New Roman" pitchFamily="18" charset="0"/>
                <a:cs typeface="Times New Roman" pitchFamily="18" charset="0"/>
              </a:rPr>
              <a:t>substitutions </a:t>
            </a:r>
            <a:r>
              <a:rPr lang="en-US" sz="2400" dirty="0">
                <a:latin typeface="Times New Roman" pitchFamily="18" charset="0"/>
                <a:cs typeface="Times New Roman" pitchFamily="18" charset="0"/>
              </a:rPr>
              <a:t>and transformations on the plaintext</a:t>
            </a:r>
            <a:r>
              <a:rPr lang="en-US" sz="2400" dirty="0" smtClean="0">
                <a:latin typeface="Times New Roman" pitchFamily="18" charset="0"/>
                <a:cs typeface="Times New Roman" pitchFamily="18" charset="0"/>
              </a:rPr>
              <a:t>.</a:t>
            </a:r>
          </a:p>
          <a:p>
            <a:pPr marL="0" indent="0" algn="just">
              <a:buNone/>
            </a:pPr>
            <a:r>
              <a:rPr lang="en-US" sz="2400" dirty="0" smtClean="0">
                <a:solidFill>
                  <a:srgbClr val="FF0000"/>
                </a:solidFill>
                <a:latin typeface="Times New Roman" pitchFamily="18" charset="0"/>
                <a:cs typeface="Times New Roman" pitchFamily="18" charset="0"/>
              </a:rPr>
              <a:t>•Secret </a:t>
            </a:r>
            <a:r>
              <a:rPr lang="en-US" sz="2400" dirty="0">
                <a:solidFill>
                  <a:srgbClr val="FF0000"/>
                </a:solidFill>
                <a:latin typeface="Times New Roman" pitchFamily="18" charset="0"/>
                <a:cs typeface="Times New Roman" pitchFamily="18" charset="0"/>
              </a:rPr>
              <a:t>key</a:t>
            </a:r>
            <a:r>
              <a:rPr lang="en-US" sz="2400" dirty="0">
                <a:latin typeface="Times New Roman" pitchFamily="18" charset="0"/>
                <a:cs typeface="Times New Roman" pitchFamily="18" charset="0"/>
              </a:rPr>
              <a:t>: The secret key is also input to the encryption algorithm. The key </a:t>
            </a:r>
            <a:r>
              <a:rPr lang="en-US" sz="2400" dirty="0" smtClean="0">
                <a:latin typeface="Times New Roman" pitchFamily="18" charset="0"/>
                <a:cs typeface="Times New Roman" pitchFamily="18" charset="0"/>
              </a:rPr>
              <a:t>is a </a:t>
            </a:r>
            <a:r>
              <a:rPr lang="en-US" sz="2400" dirty="0">
                <a:latin typeface="Times New Roman" pitchFamily="18" charset="0"/>
                <a:cs typeface="Times New Roman" pitchFamily="18" charset="0"/>
              </a:rPr>
              <a:t>value independent of the plaintext and of the algorithm</a:t>
            </a:r>
            <a:r>
              <a:rPr lang="en-US" dirty="0"/>
              <a:t>. </a:t>
            </a:r>
            <a:endParaRPr lang="en-IN" dirty="0"/>
          </a:p>
        </p:txBody>
      </p:sp>
    </p:spTree>
    <p:extLst>
      <p:ext uri="{BB962C8B-B14F-4D97-AF65-F5344CB8AC3E}">
        <p14:creationId xmlns:p14="http://schemas.microsoft.com/office/powerpoint/2010/main" val="2074764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2400" dirty="0" err="1" smtClean="0">
                <a:solidFill>
                  <a:srgbClr val="FF0000"/>
                </a:solidFill>
                <a:latin typeface="Times New Roman" pitchFamily="18" charset="0"/>
                <a:cs typeface="Times New Roman" pitchFamily="18" charset="0"/>
              </a:rPr>
              <a:t>Ciphertext</a:t>
            </a:r>
            <a:r>
              <a:rPr lang="en-US" sz="2400" dirty="0" err="1" smtClean="0">
                <a:latin typeface="Times New Roman" pitchFamily="18" charset="0"/>
                <a:cs typeface="Times New Roman" pitchFamily="18" charset="0"/>
              </a:rPr>
              <a:t>:This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is the scrambled message produced as output. It depends </a:t>
            </a:r>
            <a:r>
              <a:rPr lang="en-US" sz="2400" dirty="0" smtClean="0">
                <a:latin typeface="Times New Roman" pitchFamily="18" charset="0"/>
                <a:cs typeface="Times New Roman" pitchFamily="18" charset="0"/>
              </a:rPr>
              <a:t>on the </a:t>
            </a:r>
            <a:r>
              <a:rPr lang="en-US" sz="2400" dirty="0">
                <a:latin typeface="Times New Roman" pitchFamily="18" charset="0"/>
                <a:cs typeface="Times New Roman" pitchFamily="18" charset="0"/>
              </a:rPr>
              <a:t>plaintext and the secret key. For a given message, two different keys </a:t>
            </a:r>
            <a:r>
              <a:rPr lang="en-US" sz="2400" dirty="0" smtClean="0">
                <a:latin typeface="Times New Roman" pitchFamily="18" charset="0"/>
                <a:cs typeface="Times New Roman" pitchFamily="18" charset="0"/>
              </a:rPr>
              <a:t>will produce </a:t>
            </a:r>
            <a:r>
              <a:rPr lang="en-US" sz="2400" dirty="0">
                <a:latin typeface="Times New Roman" pitchFamily="18" charset="0"/>
                <a:cs typeface="Times New Roman" pitchFamily="18" charset="0"/>
              </a:rPr>
              <a:t>two </a:t>
            </a:r>
            <a:r>
              <a:rPr lang="en-US" sz="2400" dirty="0" smtClean="0">
                <a:latin typeface="Times New Roman" pitchFamily="18" charset="0"/>
                <a:cs typeface="Times New Roman" pitchFamily="18" charset="0"/>
              </a:rPr>
              <a:t>different </a:t>
            </a:r>
            <a:r>
              <a:rPr lang="en-US" sz="2400" dirty="0" err="1" smtClean="0">
                <a:latin typeface="Times New Roman" pitchFamily="18" charset="0"/>
                <a:cs typeface="Times New Roman" pitchFamily="18" charset="0"/>
              </a:rPr>
              <a:t>ciphertexts</a:t>
            </a:r>
            <a:r>
              <a:rPr lang="en-US" sz="2400" dirty="0" smtClean="0">
                <a:latin typeface="Times New Roman" pitchFamily="18" charset="0"/>
                <a:cs typeface="Times New Roman" pitchFamily="18" charset="0"/>
              </a:rPr>
              <a:t>.</a:t>
            </a:r>
          </a:p>
          <a:p>
            <a:pPr marL="0" indent="0" algn="just">
              <a:buNone/>
            </a:pPr>
            <a:r>
              <a:rPr lang="en-US" sz="2400" dirty="0">
                <a:solidFill>
                  <a:srgbClr val="FF0000"/>
                </a:solidFill>
                <a:latin typeface="Times New Roman" pitchFamily="18" charset="0"/>
                <a:cs typeface="Times New Roman" pitchFamily="18" charset="0"/>
              </a:rPr>
              <a:t>Decryption algorithm</a:t>
            </a:r>
            <a:r>
              <a:rPr lang="en-US" sz="2400" dirty="0">
                <a:latin typeface="Times New Roman" pitchFamily="18" charset="0"/>
                <a:cs typeface="Times New Roman" pitchFamily="18" charset="0"/>
              </a:rPr>
              <a:t>: This is essentially the encryption algorithm run </a:t>
            </a:r>
            <a:r>
              <a:rPr lang="en-US" sz="2400" dirty="0" smtClean="0">
                <a:latin typeface="Times New Roman" pitchFamily="18" charset="0"/>
                <a:cs typeface="Times New Roman" pitchFamily="18" charset="0"/>
              </a:rPr>
              <a:t>in reverse</a:t>
            </a:r>
            <a:r>
              <a:rPr lang="en-US" sz="2400" dirty="0">
                <a:latin typeface="Times New Roman" pitchFamily="18" charset="0"/>
                <a:cs typeface="Times New Roman" pitchFamily="18" charset="0"/>
              </a:rPr>
              <a:t>. It takes the </a:t>
            </a:r>
            <a:r>
              <a:rPr lang="en-US" sz="2400" dirty="0" err="1">
                <a:latin typeface="Times New Roman" pitchFamily="18" charset="0"/>
                <a:cs typeface="Times New Roman" pitchFamily="18" charset="0"/>
              </a:rPr>
              <a:t>ciphertext</a:t>
            </a:r>
            <a:r>
              <a:rPr lang="en-US" sz="2400" dirty="0">
                <a:latin typeface="Times New Roman" pitchFamily="18" charset="0"/>
                <a:cs typeface="Times New Roman" pitchFamily="18" charset="0"/>
              </a:rPr>
              <a:t> and the secret key and produces the </a:t>
            </a:r>
            <a:r>
              <a:rPr lang="en-US" sz="2400" dirty="0" smtClean="0">
                <a:latin typeface="Times New Roman" pitchFamily="18" charset="0"/>
                <a:cs typeface="Times New Roman" pitchFamily="18" charset="0"/>
              </a:rPr>
              <a:t>original plaintext</a:t>
            </a:r>
            <a:r>
              <a:rPr lang="en-US" sz="2400" dirty="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367" y="4149080"/>
            <a:ext cx="7058025" cy="2402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980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2800" dirty="0">
                <a:latin typeface="Times New Roman" pitchFamily="18" charset="0"/>
                <a:cs typeface="Times New Roman" pitchFamily="18" charset="0"/>
              </a:rPr>
              <a:t>Provide a user identification and password to every user, and use that information to authenticate a user. </a:t>
            </a:r>
          </a:p>
          <a:p>
            <a:r>
              <a:rPr lang="en-US" sz="2800" dirty="0" smtClean="0">
                <a:latin typeface="Times New Roman" pitchFamily="18" charset="0"/>
                <a:cs typeface="Times New Roman" pitchFamily="18" charset="0"/>
              </a:rPr>
              <a:t>Encode </a:t>
            </a:r>
            <a:r>
              <a:rPr lang="en-US" sz="2800" dirty="0">
                <a:latin typeface="Times New Roman" pitchFamily="18" charset="0"/>
                <a:cs typeface="Times New Roman" pitchFamily="18" charset="0"/>
              </a:rPr>
              <a:t>information stored in the databases in some fashion, so that it is not visible to users who do not have the right permission</a:t>
            </a:r>
          </a:p>
          <a:p>
            <a:pPr algn="just"/>
            <a:r>
              <a:rPr lang="en-US" sz="2800" dirty="0">
                <a:latin typeface="Times New Roman" pitchFamily="18" charset="0"/>
                <a:cs typeface="Times New Roman" pitchFamily="18" charset="0"/>
              </a:rPr>
              <a:t>There were many examples of what could happen if there was insufficient security built in applications developed for the Internet. Figure 1.1 shows such an example of what can happen when you use your credit card for making purchases over the Internet. From the user’s computer, the user details such as user id, order details such as order id and item id</a:t>
            </a:r>
            <a:r>
              <a:rPr lang="en-US" dirty="0">
                <a:latin typeface="Times New Roman" pitchFamily="18" charset="0"/>
                <a:cs typeface="Times New Roman" pitchFamily="18" charset="0"/>
              </a:rPr>
              <a:t>, </a:t>
            </a:r>
            <a:endParaRPr lang="en-IN"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096568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cryptography</a:t>
            </a:r>
            <a:endParaRPr lang="en-IN" dirty="0"/>
          </a:p>
        </p:txBody>
      </p:sp>
      <p:sp>
        <p:nvSpPr>
          <p:cNvPr id="3" name="Content Placeholder 2"/>
          <p:cNvSpPr>
            <a:spLocks noGrp="1"/>
          </p:cNvSpPr>
          <p:nvPr>
            <p:ph idx="1"/>
          </p:nvPr>
        </p:nvSpPr>
        <p:spPr/>
        <p:txBody>
          <a:bodyPr>
            <a:noAutofit/>
          </a:bodyPr>
          <a:lstStyle/>
          <a:p>
            <a:pPr marL="0" indent="0" algn="just">
              <a:buNone/>
            </a:pPr>
            <a:r>
              <a:rPr lang="en-US" sz="2000" dirty="0">
                <a:latin typeface="Times New Roman" pitchFamily="18" charset="0"/>
                <a:cs typeface="Times New Roman" pitchFamily="18" charset="0"/>
              </a:rPr>
              <a:t>Asymmetric encryption is a form of cryptosystem in which </a:t>
            </a:r>
            <a:r>
              <a:rPr lang="en-US" sz="2000" dirty="0" smtClean="0">
                <a:latin typeface="Times New Roman" pitchFamily="18" charset="0"/>
                <a:cs typeface="Times New Roman" pitchFamily="18" charset="0"/>
              </a:rPr>
              <a:t>encryption and </a:t>
            </a:r>
            <a:r>
              <a:rPr lang="en-US" sz="2000" dirty="0">
                <a:latin typeface="Times New Roman" pitchFamily="18" charset="0"/>
                <a:cs typeface="Times New Roman" pitchFamily="18" charset="0"/>
              </a:rPr>
              <a:t>decryption are performed using the different keys—one a public </a:t>
            </a:r>
            <a:r>
              <a:rPr lang="en-US" sz="2000" dirty="0" smtClean="0">
                <a:latin typeface="Times New Roman" pitchFamily="18" charset="0"/>
                <a:cs typeface="Times New Roman" pitchFamily="18" charset="0"/>
              </a:rPr>
              <a:t>key and </a:t>
            </a:r>
            <a:r>
              <a:rPr lang="en-US" sz="2000" dirty="0">
                <a:latin typeface="Times New Roman" pitchFamily="18" charset="0"/>
                <a:cs typeface="Times New Roman" pitchFamily="18" charset="0"/>
              </a:rPr>
              <a:t>one a private key. It is also known as public-key encryption</a:t>
            </a:r>
            <a:r>
              <a:rPr lang="en-US" sz="2000" dirty="0" smtClean="0">
                <a:latin typeface="Times New Roman" pitchFamily="18" charset="0"/>
                <a:cs typeface="Times New Roman" pitchFamily="18" charset="0"/>
              </a:rPr>
              <a:t>.</a:t>
            </a:r>
          </a:p>
          <a:p>
            <a:pPr marL="0" indent="0" algn="just">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Asymmetric encryption transforms plaintext into </a:t>
            </a:r>
            <a:r>
              <a:rPr lang="en-US" sz="2000" dirty="0" err="1">
                <a:latin typeface="Times New Roman" pitchFamily="18" charset="0"/>
                <a:cs typeface="Times New Roman" pitchFamily="18" charset="0"/>
              </a:rPr>
              <a:t>ciphertext</a:t>
            </a:r>
            <a:r>
              <a:rPr lang="en-US" sz="2000" dirty="0">
                <a:latin typeface="Times New Roman" pitchFamily="18" charset="0"/>
                <a:cs typeface="Times New Roman" pitchFamily="18" charset="0"/>
              </a:rPr>
              <a:t> using a one </a:t>
            </a:r>
            <a:r>
              <a:rPr lang="en-US" sz="2000" dirty="0" smtClean="0">
                <a:latin typeface="Times New Roman" pitchFamily="18" charset="0"/>
                <a:cs typeface="Times New Roman" pitchFamily="18" charset="0"/>
              </a:rPr>
              <a:t>of two </a:t>
            </a:r>
            <a:r>
              <a:rPr lang="en-US" sz="2000" dirty="0">
                <a:latin typeface="Times New Roman" pitchFamily="18" charset="0"/>
                <a:cs typeface="Times New Roman" pitchFamily="18" charset="0"/>
              </a:rPr>
              <a:t>keys and an encryption algorithm. Using the paired key and a </a:t>
            </a:r>
            <a:r>
              <a:rPr lang="en-US" sz="2000" dirty="0" err="1" smtClean="0">
                <a:latin typeface="Times New Roman" pitchFamily="18" charset="0"/>
                <a:cs typeface="Times New Roman" pitchFamily="18" charset="0"/>
              </a:rPr>
              <a:t>decryp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algorithm, the plaintext is recovered from the </a:t>
            </a:r>
            <a:r>
              <a:rPr lang="en-US" sz="2000" dirty="0" err="1">
                <a:latin typeface="Times New Roman" pitchFamily="18" charset="0"/>
                <a:cs typeface="Times New Roman" pitchFamily="18" charset="0"/>
              </a:rPr>
              <a:t>ciphertext</a:t>
            </a:r>
            <a:r>
              <a:rPr lang="en-US" sz="2000" dirty="0" smtClean="0">
                <a:latin typeface="Times New Roman" pitchFamily="18" charset="0"/>
                <a:cs typeface="Times New Roman" pitchFamily="18" charset="0"/>
              </a:rPr>
              <a:t>.</a:t>
            </a:r>
          </a:p>
          <a:p>
            <a:pPr marL="0" indent="0" algn="just">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Asymmetric encryption can be used for confidentiality, authentication,</a:t>
            </a:r>
          </a:p>
          <a:p>
            <a:pPr marL="0" indent="0" algn="just">
              <a:buNone/>
            </a:pPr>
            <a:r>
              <a:rPr lang="en-US" sz="2000" dirty="0">
                <a:latin typeface="Times New Roman" pitchFamily="18" charset="0"/>
                <a:cs typeface="Times New Roman" pitchFamily="18" charset="0"/>
              </a:rPr>
              <a:t>or both</a:t>
            </a:r>
            <a:r>
              <a:rPr lang="en-US" sz="2000" dirty="0" smtClean="0">
                <a:latin typeface="Times New Roman" pitchFamily="18" charset="0"/>
                <a:cs typeface="Times New Roman" pitchFamily="18" charset="0"/>
              </a:rPr>
              <a:t>.</a:t>
            </a:r>
          </a:p>
          <a:p>
            <a:pPr marL="0" indent="0" algn="just">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The most widely used public-key cryptosystem is RSA. The difficulty of</a:t>
            </a:r>
          </a:p>
          <a:p>
            <a:pPr marL="0" indent="0" algn="just">
              <a:buNone/>
            </a:pPr>
            <a:r>
              <a:rPr lang="en-US" sz="2000" dirty="0">
                <a:latin typeface="Times New Roman" pitchFamily="18" charset="0"/>
                <a:cs typeface="Times New Roman" pitchFamily="18" charset="0"/>
              </a:rPr>
              <a:t>attacking RSA is based on the difficulty of finding the prime factors of a com-</a:t>
            </a:r>
          </a:p>
          <a:p>
            <a:pPr marL="0" indent="0" algn="just">
              <a:buNone/>
            </a:pPr>
            <a:r>
              <a:rPr lang="en-US" sz="2000" dirty="0" err="1">
                <a:latin typeface="Times New Roman" pitchFamily="18" charset="0"/>
                <a:cs typeface="Times New Roman" pitchFamily="18" charset="0"/>
              </a:rPr>
              <a:t>posite</a:t>
            </a:r>
            <a:r>
              <a:rPr lang="en-US" sz="2000" dirty="0">
                <a:latin typeface="Times New Roman" pitchFamily="18" charset="0"/>
                <a:cs typeface="Times New Roman" pitchFamily="18" charset="0"/>
              </a:rPr>
              <a:t> number.</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753719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asymmetric </a:t>
            </a:r>
            <a:r>
              <a:rPr lang="en-US" dirty="0"/>
              <a:t>cryptography</a:t>
            </a:r>
            <a:endParaRPr lang="en-IN" dirty="0"/>
          </a:p>
        </p:txBody>
      </p:sp>
      <p:sp>
        <p:nvSpPr>
          <p:cNvPr id="3" name="Content Placeholder 2"/>
          <p:cNvSpPr>
            <a:spLocks noGrp="1"/>
          </p:cNvSpPr>
          <p:nvPr>
            <p:ph idx="1"/>
          </p:nvPr>
        </p:nvSpPr>
        <p:spPr/>
        <p:txBody>
          <a:bodyPr>
            <a:normAutofit fontScale="92500"/>
          </a:bodyPr>
          <a:lstStyle/>
          <a:p>
            <a:pPr marL="0" indent="0" algn="just">
              <a:buNone/>
            </a:pPr>
            <a:r>
              <a:rPr lang="en-US" dirty="0">
                <a:latin typeface="Times New Roman" pitchFamily="18" charset="0"/>
                <a:cs typeface="Times New Roman" pitchFamily="18" charset="0"/>
              </a:rPr>
              <a:t>A public-key encryption scheme has six </a:t>
            </a:r>
            <a:r>
              <a:rPr lang="en-US" dirty="0" smtClean="0">
                <a:latin typeface="Times New Roman" pitchFamily="18" charset="0"/>
                <a:cs typeface="Times New Roman" pitchFamily="18" charset="0"/>
              </a:rPr>
              <a:t>ingredients</a:t>
            </a:r>
          </a:p>
          <a:p>
            <a:pPr marL="0" indent="0" algn="just">
              <a:buNone/>
            </a:pPr>
            <a:r>
              <a:rPr lang="en-US" dirty="0" smtClean="0">
                <a:solidFill>
                  <a:srgbClr val="FF0000"/>
                </a:solidFill>
                <a:latin typeface="Times New Roman" pitchFamily="18" charset="0"/>
                <a:cs typeface="Times New Roman" pitchFamily="18" charset="0"/>
              </a:rPr>
              <a:t>plaintext</a:t>
            </a:r>
            <a:r>
              <a:rPr lang="en-US" dirty="0">
                <a:latin typeface="Times New Roman" pitchFamily="18" charset="0"/>
                <a:cs typeface="Times New Roman" pitchFamily="18" charset="0"/>
              </a:rPr>
              <a:t>: This is the readable message or data that is fed into the algorithm </a:t>
            </a:r>
            <a:r>
              <a:rPr lang="en-US" dirty="0" smtClean="0">
                <a:latin typeface="Times New Roman" pitchFamily="18" charset="0"/>
                <a:cs typeface="Times New Roman" pitchFamily="18" charset="0"/>
              </a:rPr>
              <a:t>as input</a:t>
            </a:r>
            <a:r>
              <a:rPr lang="en-US" dirty="0">
                <a:latin typeface="Times New Roman" pitchFamily="18" charset="0"/>
                <a:cs typeface="Times New Roman" pitchFamily="18" charset="0"/>
              </a:rPr>
              <a:t>.</a:t>
            </a:r>
          </a:p>
          <a:p>
            <a:pPr marL="0" indent="0" algn="just">
              <a:buNone/>
            </a:pPr>
            <a:r>
              <a:rPr lang="en-US" dirty="0" smtClean="0">
                <a:latin typeface="Times New Roman" pitchFamily="18" charset="0"/>
                <a:cs typeface="Times New Roman" pitchFamily="18" charset="0"/>
              </a:rPr>
              <a:t> </a:t>
            </a:r>
            <a:r>
              <a:rPr lang="en-US" dirty="0">
                <a:solidFill>
                  <a:srgbClr val="FF0000"/>
                </a:solidFill>
                <a:latin typeface="Times New Roman" pitchFamily="18" charset="0"/>
                <a:cs typeface="Times New Roman" pitchFamily="18" charset="0"/>
              </a:rPr>
              <a:t>Encryption algorithm</a:t>
            </a:r>
            <a:r>
              <a:rPr lang="en-US" dirty="0">
                <a:latin typeface="Times New Roman" pitchFamily="18" charset="0"/>
                <a:cs typeface="Times New Roman" pitchFamily="18" charset="0"/>
              </a:rPr>
              <a:t>: The encryption algorithm performs various </a:t>
            </a:r>
            <a:r>
              <a:rPr lang="en-US" dirty="0" smtClean="0">
                <a:latin typeface="Times New Roman" pitchFamily="18" charset="0"/>
                <a:cs typeface="Times New Roman" pitchFamily="18" charset="0"/>
              </a:rPr>
              <a:t>transformations </a:t>
            </a:r>
            <a:r>
              <a:rPr lang="en-US" dirty="0">
                <a:latin typeface="Times New Roman" pitchFamily="18" charset="0"/>
                <a:cs typeface="Times New Roman" pitchFamily="18" charset="0"/>
              </a:rPr>
              <a:t>on the plaintext.</a:t>
            </a:r>
          </a:p>
          <a:p>
            <a:pPr marL="0" indent="0" algn="just">
              <a:buNone/>
            </a:pPr>
            <a:r>
              <a:rPr lang="en-US" dirty="0" smtClean="0">
                <a:latin typeface="Times New Roman" pitchFamily="18" charset="0"/>
                <a:cs typeface="Times New Roman" pitchFamily="18" charset="0"/>
              </a:rPr>
              <a:t> </a:t>
            </a:r>
            <a:r>
              <a:rPr lang="en-US" dirty="0">
                <a:solidFill>
                  <a:srgbClr val="FF0000"/>
                </a:solidFill>
                <a:latin typeface="Times New Roman" pitchFamily="18" charset="0"/>
                <a:cs typeface="Times New Roman" pitchFamily="18" charset="0"/>
              </a:rPr>
              <a:t>Public and private keys</a:t>
            </a:r>
            <a:r>
              <a:rPr lang="en-US" dirty="0">
                <a:latin typeface="Times New Roman" pitchFamily="18" charset="0"/>
                <a:cs typeface="Times New Roman" pitchFamily="18" charset="0"/>
              </a:rPr>
              <a:t>: This is a pair of keys that have been selected so that </a:t>
            </a:r>
            <a:r>
              <a:rPr lang="en-US" dirty="0" smtClean="0">
                <a:latin typeface="Times New Roman" pitchFamily="18" charset="0"/>
                <a:cs typeface="Times New Roman" pitchFamily="18" charset="0"/>
              </a:rPr>
              <a:t>if one </a:t>
            </a:r>
            <a:r>
              <a:rPr lang="en-US" dirty="0">
                <a:latin typeface="Times New Roman" pitchFamily="18" charset="0"/>
                <a:cs typeface="Times New Roman" pitchFamily="18" charset="0"/>
              </a:rPr>
              <a:t>is used for encryption, the other is used for decryption.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433113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lstStyle/>
          <a:p>
            <a:pPr algn="just"/>
            <a:r>
              <a:rPr lang="en-US" dirty="0" err="1">
                <a:solidFill>
                  <a:srgbClr val="FF0000"/>
                </a:solidFill>
              </a:rPr>
              <a:t>Ciphertext</a:t>
            </a:r>
            <a:r>
              <a:rPr lang="en-US" dirty="0"/>
              <a:t>: This is the scrambled message produced as output. It depends </a:t>
            </a:r>
            <a:r>
              <a:rPr lang="en-US" dirty="0" smtClean="0"/>
              <a:t>on the </a:t>
            </a:r>
            <a:r>
              <a:rPr lang="en-US" dirty="0"/>
              <a:t>plaintext and the key. For a given message, two different keys will </a:t>
            </a:r>
            <a:r>
              <a:rPr lang="en-US" dirty="0" smtClean="0"/>
              <a:t>produce two </a:t>
            </a:r>
            <a:r>
              <a:rPr lang="en-US" dirty="0"/>
              <a:t>different </a:t>
            </a:r>
            <a:r>
              <a:rPr lang="en-US" dirty="0" err="1"/>
              <a:t>ciphertexts</a:t>
            </a:r>
            <a:r>
              <a:rPr lang="en-US" dirty="0" smtClean="0"/>
              <a:t>.</a:t>
            </a:r>
            <a:endParaRPr lang="en-US" dirty="0" smtClean="0">
              <a:solidFill>
                <a:srgbClr val="FF0000"/>
              </a:solidFill>
            </a:endParaRPr>
          </a:p>
          <a:p>
            <a:pPr marL="0" indent="0" algn="just">
              <a:buNone/>
            </a:pPr>
            <a:r>
              <a:rPr lang="en-US" dirty="0" smtClean="0">
                <a:solidFill>
                  <a:srgbClr val="FF0000"/>
                </a:solidFill>
              </a:rPr>
              <a:t>•Decryption </a:t>
            </a:r>
            <a:r>
              <a:rPr lang="en-US" dirty="0">
                <a:solidFill>
                  <a:srgbClr val="FF0000"/>
                </a:solidFill>
              </a:rPr>
              <a:t>algorithm:</a:t>
            </a:r>
            <a:r>
              <a:rPr lang="en-US" dirty="0"/>
              <a:t> This algorithm accepts the </a:t>
            </a:r>
            <a:r>
              <a:rPr lang="en-US" dirty="0" err="1"/>
              <a:t>ciphertext</a:t>
            </a:r>
            <a:r>
              <a:rPr lang="en-US" dirty="0"/>
              <a:t> and the </a:t>
            </a:r>
            <a:r>
              <a:rPr lang="en-US" dirty="0" smtClean="0"/>
              <a:t>matching key </a:t>
            </a:r>
            <a:r>
              <a:rPr lang="en-US" dirty="0"/>
              <a:t>and produces the original plaintext.</a:t>
            </a:r>
            <a:endParaRPr lang="en-IN" dirty="0"/>
          </a:p>
        </p:txBody>
      </p:sp>
    </p:spTree>
    <p:extLst>
      <p:ext uri="{BB962C8B-B14F-4D97-AF65-F5344CB8AC3E}">
        <p14:creationId xmlns:p14="http://schemas.microsoft.com/office/powerpoint/2010/main" val="696101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590675"/>
            <a:ext cx="744855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064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528763"/>
            <a:ext cx="744855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913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lgn="just">
              <a:buNone/>
            </a:pPr>
            <a:r>
              <a:rPr lang="en-US" dirty="0" smtClean="0">
                <a:latin typeface="Times New Roman" pitchFamily="18" charset="0"/>
                <a:cs typeface="Times New Roman" pitchFamily="18" charset="0"/>
              </a:rPr>
              <a:t>1.Each </a:t>
            </a:r>
            <a:r>
              <a:rPr lang="en-US" dirty="0">
                <a:latin typeface="Times New Roman" pitchFamily="18" charset="0"/>
                <a:cs typeface="Times New Roman" pitchFamily="18" charset="0"/>
              </a:rPr>
              <a:t>user generates a pair of keys to be used for the encryption and </a:t>
            </a:r>
            <a:r>
              <a:rPr lang="en-US" dirty="0" err="1" smtClean="0">
                <a:latin typeface="Times New Roman" pitchFamily="18" charset="0"/>
                <a:cs typeface="Times New Roman" pitchFamily="18" charset="0"/>
              </a:rPr>
              <a:t>decryp-tion</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of messages.</a:t>
            </a:r>
          </a:p>
          <a:p>
            <a:pPr marL="0" indent="0" algn="just">
              <a:buNone/>
            </a:pPr>
            <a:r>
              <a:rPr lang="en-US" dirty="0">
                <a:latin typeface="Times New Roman" pitchFamily="18" charset="0"/>
                <a:cs typeface="Times New Roman" pitchFamily="18" charset="0"/>
              </a:rPr>
              <a:t>2. Each user places one of the two keys in a public register or other accessible </a:t>
            </a:r>
            <a:r>
              <a:rPr lang="en-US" dirty="0" smtClean="0">
                <a:latin typeface="Times New Roman" pitchFamily="18" charset="0"/>
                <a:cs typeface="Times New Roman" pitchFamily="18" charset="0"/>
              </a:rPr>
              <a:t>file. </a:t>
            </a:r>
          </a:p>
          <a:p>
            <a:pPr marL="0" indent="0" algn="just">
              <a:buNone/>
            </a:pPr>
            <a:r>
              <a:rPr lang="en-US" dirty="0" smtClean="0">
                <a:latin typeface="Times New Roman" pitchFamily="18" charset="0"/>
                <a:cs typeface="Times New Roman" pitchFamily="18" charset="0"/>
              </a:rPr>
              <a:t>3</a:t>
            </a:r>
            <a:r>
              <a:rPr lang="en-US" dirty="0">
                <a:latin typeface="Times New Roman" pitchFamily="18" charset="0"/>
                <a:cs typeface="Times New Roman" pitchFamily="18" charset="0"/>
              </a:rPr>
              <a:t>. If Bob wishes to send a confidential message to Alice, Bob encrypts the </a:t>
            </a:r>
            <a:r>
              <a:rPr lang="en-US" dirty="0" smtClean="0">
                <a:latin typeface="Times New Roman" pitchFamily="18" charset="0"/>
                <a:cs typeface="Times New Roman" pitchFamily="18" charset="0"/>
              </a:rPr>
              <a:t>message using </a:t>
            </a:r>
            <a:r>
              <a:rPr lang="en-US" dirty="0">
                <a:latin typeface="Times New Roman" pitchFamily="18" charset="0"/>
                <a:cs typeface="Times New Roman" pitchFamily="18" charset="0"/>
              </a:rPr>
              <a:t>Alice’s public </a:t>
            </a:r>
            <a:r>
              <a:rPr lang="en-US" dirty="0" smtClean="0">
                <a:latin typeface="Times New Roman" pitchFamily="18" charset="0"/>
                <a:cs typeface="Times New Roman" pitchFamily="18" charset="0"/>
              </a:rPr>
              <a:t>key. </a:t>
            </a:r>
          </a:p>
          <a:p>
            <a:pPr marL="0" indent="0" algn="just">
              <a:buNone/>
            </a:pPr>
            <a:r>
              <a:rPr lang="en-US" dirty="0" smtClean="0">
                <a:latin typeface="Times New Roman" pitchFamily="18" charset="0"/>
                <a:cs typeface="Times New Roman" pitchFamily="18" charset="0"/>
              </a:rPr>
              <a:t>4</a:t>
            </a:r>
            <a:r>
              <a:rPr lang="en-US" dirty="0">
                <a:latin typeface="Times New Roman" pitchFamily="18" charset="0"/>
                <a:cs typeface="Times New Roman" pitchFamily="18" charset="0"/>
              </a:rPr>
              <a:t>. When Alice receives the message, she decrypts it using her private key. </a:t>
            </a:r>
            <a:r>
              <a:rPr lang="en-US" dirty="0" smtClean="0">
                <a:latin typeface="Times New Roman" pitchFamily="18" charset="0"/>
                <a:cs typeface="Times New Roman" pitchFamily="18" charset="0"/>
              </a:rPr>
              <a:t>No other </a:t>
            </a:r>
            <a:r>
              <a:rPr lang="en-US" dirty="0">
                <a:latin typeface="Times New Roman" pitchFamily="18" charset="0"/>
                <a:cs typeface="Times New Roman" pitchFamily="18" charset="0"/>
              </a:rPr>
              <a:t>recipient can decrypt the message because only Alice knows </a:t>
            </a:r>
            <a:r>
              <a:rPr lang="en-US" dirty="0" smtClean="0">
                <a:latin typeface="Times New Roman" pitchFamily="18" charset="0"/>
                <a:cs typeface="Times New Roman" pitchFamily="18" charset="0"/>
              </a:rPr>
              <a:t>Alice’s private </a:t>
            </a:r>
            <a:r>
              <a:rPr lang="en-US" dirty="0">
                <a:latin typeface="Times New Roman" pitchFamily="18" charset="0"/>
                <a:cs typeface="Times New Roman" pitchFamily="18" charset="0"/>
              </a:rPr>
              <a:t>key</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1541953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SUBSTITUTION TECHNIQUES</a:t>
            </a:r>
          </a:p>
        </p:txBody>
      </p:sp>
      <p:sp>
        <p:nvSpPr>
          <p:cNvPr id="3" name="Content Placeholder 2"/>
          <p:cNvSpPr>
            <a:spLocks noGrp="1"/>
          </p:cNvSpPr>
          <p:nvPr>
            <p:ph idx="1"/>
          </p:nvPr>
        </p:nvSpPr>
        <p:spPr/>
        <p:txBody>
          <a:bodyPr>
            <a:normAutofit fontScale="70000" lnSpcReduction="20000"/>
          </a:bodyPr>
          <a:lstStyle/>
          <a:p>
            <a:endParaRPr lang="en-US" dirty="0" smtClean="0"/>
          </a:p>
          <a:p>
            <a:pPr algn="just"/>
            <a:r>
              <a:rPr lang="en-US" dirty="0" smtClean="0">
                <a:solidFill>
                  <a:srgbClr val="FF0000"/>
                </a:solidFill>
              </a:rPr>
              <a:t>The </a:t>
            </a:r>
            <a:r>
              <a:rPr lang="en-US" dirty="0">
                <a:solidFill>
                  <a:srgbClr val="FF0000"/>
                </a:solidFill>
              </a:rPr>
              <a:t>Caesar cipher </a:t>
            </a:r>
            <a:r>
              <a:rPr lang="en-US" dirty="0"/>
              <a:t>is a special case of substitution technique </a:t>
            </a:r>
            <a:r>
              <a:rPr lang="en-US" dirty="0" smtClean="0"/>
              <a:t>wherein each </a:t>
            </a:r>
            <a:r>
              <a:rPr lang="en-US" dirty="0"/>
              <a:t>alphabet in a message is replaced by an alphabet three places down the line. For instance, </a:t>
            </a:r>
            <a:r>
              <a:rPr lang="en-US" dirty="0" smtClean="0"/>
              <a:t>using the </a:t>
            </a:r>
            <a:r>
              <a:rPr lang="en-US" dirty="0"/>
              <a:t>Caesar cipher, the </a:t>
            </a:r>
            <a:r>
              <a:rPr lang="en-US" dirty="0">
                <a:solidFill>
                  <a:srgbClr val="FF0000"/>
                </a:solidFill>
              </a:rPr>
              <a:t>plain-text ATUL will become cipher-text DWXO.</a:t>
            </a:r>
          </a:p>
          <a:p>
            <a:pPr marL="0" indent="0" algn="just">
              <a:buNone/>
            </a:pPr>
            <a:r>
              <a:rPr lang="en-US" dirty="0" smtClean="0">
                <a:latin typeface="Times New Roman" pitchFamily="18" charset="0"/>
                <a:cs typeface="Times New Roman" pitchFamily="18" charset="0"/>
              </a:rPr>
              <a:t> In </a:t>
            </a:r>
            <a:r>
              <a:rPr lang="en-US" dirty="0">
                <a:latin typeface="Times New Roman" pitchFamily="18" charset="0"/>
                <a:cs typeface="Times New Roman" pitchFamily="18" charset="0"/>
              </a:rPr>
              <a:t>the substitution-cipher technique, the characters of a plain-text message are replaced by </a:t>
            </a:r>
            <a:r>
              <a:rPr lang="en-US" dirty="0" smtClean="0">
                <a:latin typeface="Times New Roman" pitchFamily="18" charset="0"/>
                <a:cs typeface="Times New Roman" pitchFamily="18" charset="0"/>
              </a:rPr>
              <a:t>other characters</a:t>
            </a:r>
            <a:r>
              <a:rPr lang="en-US" dirty="0">
                <a:latin typeface="Times New Roman" pitchFamily="18" charset="0"/>
                <a:cs typeface="Times New Roman" pitchFamily="18" charset="0"/>
              </a:rPr>
              <a:t>, numbers or symbols.</a:t>
            </a:r>
          </a:p>
          <a:p>
            <a:pPr marL="0" indent="0" algn="just">
              <a:buNone/>
            </a:pPr>
            <a:r>
              <a:rPr lang="en-US" dirty="0" smtClean="0">
                <a:latin typeface="Times New Roman" pitchFamily="18" charset="0"/>
                <a:cs typeface="Times New Roman" pitchFamily="18" charset="0"/>
              </a:rPr>
              <a:t> Clearly</a:t>
            </a:r>
            <a:r>
              <a:rPr lang="en-US" dirty="0">
                <a:latin typeface="Times New Roman" pitchFamily="18" charset="0"/>
                <a:cs typeface="Times New Roman" pitchFamily="18" charset="0"/>
              </a:rPr>
              <a:t>, the Caesar cipher is a very weak scheme of hiding plain-text messages. All that is required </a:t>
            </a:r>
            <a:r>
              <a:rPr lang="en-US" dirty="0" smtClean="0">
                <a:latin typeface="Times New Roman" pitchFamily="18" charset="0"/>
                <a:cs typeface="Times New Roman" pitchFamily="18" charset="0"/>
              </a:rPr>
              <a:t>to break </a:t>
            </a:r>
            <a:r>
              <a:rPr lang="en-US" dirty="0">
                <a:latin typeface="Times New Roman" pitchFamily="18" charset="0"/>
                <a:cs typeface="Times New Roman" pitchFamily="18" charset="0"/>
              </a:rPr>
              <a:t>the Caesar cipher is to do the reverse of the Caesar cipher process—i.e. replace each alphabet </a:t>
            </a:r>
            <a:r>
              <a:rPr lang="en-US" dirty="0" smtClean="0">
                <a:latin typeface="Times New Roman" pitchFamily="18" charset="0"/>
                <a:cs typeface="Times New Roman" pitchFamily="18" charset="0"/>
              </a:rPr>
              <a:t>in a </a:t>
            </a:r>
            <a:r>
              <a:rPr lang="en-US" dirty="0">
                <a:latin typeface="Times New Roman" pitchFamily="18" charset="0"/>
                <a:cs typeface="Times New Roman" pitchFamily="18" charset="0"/>
              </a:rPr>
              <a:t>cipher-text message produced by Caesar cipher with the alphabet </a:t>
            </a:r>
            <a:r>
              <a:rPr lang="en-US" dirty="0">
                <a:solidFill>
                  <a:srgbClr val="FF0000"/>
                </a:solidFill>
                <a:latin typeface="Times New Roman" pitchFamily="18" charset="0"/>
                <a:cs typeface="Times New Roman" pitchFamily="18" charset="0"/>
              </a:rPr>
              <a:t>that is three places up the line. </a:t>
            </a:r>
            <a:r>
              <a:rPr lang="en-US" dirty="0" smtClean="0">
                <a:latin typeface="Times New Roman" pitchFamily="18" charset="0"/>
                <a:cs typeface="Times New Roman" pitchFamily="18" charset="0"/>
              </a:rPr>
              <a:t>Thus, to </a:t>
            </a:r>
            <a:r>
              <a:rPr lang="en-US" dirty="0">
                <a:latin typeface="Times New Roman" pitchFamily="18" charset="0"/>
                <a:cs typeface="Times New Roman" pitchFamily="18" charset="0"/>
              </a:rPr>
              <a:t>work backwards, take a cipher text produced by Caesar cipher, and replace each A with X, B with </a:t>
            </a:r>
            <a:r>
              <a:rPr lang="en-US" dirty="0" smtClean="0">
                <a:latin typeface="Times New Roman" pitchFamily="18" charset="0"/>
                <a:cs typeface="Times New Roman" pitchFamily="18" charset="0"/>
              </a:rPr>
              <a:t>Y, C </a:t>
            </a:r>
            <a:r>
              <a:rPr lang="en-US" dirty="0">
                <a:latin typeface="Times New Roman" pitchFamily="18" charset="0"/>
                <a:cs typeface="Times New Roman" pitchFamily="18" charset="0"/>
              </a:rPr>
              <a:t>with Z, D with A, E with B and so on. T</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4690746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r>
              <a:rPr lang="en-US" dirty="0">
                <a:solidFill>
                  <a:srgbClr val="FF0000"/>
                </a:solidFill>
              </a:rPr>
              <a:t>Modified Version of Caesar Cipher</a:t>
            </a:r>
            <a:endParaRPr lang="en-IN"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6236915"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75061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09550"/>
            <a:ext cx="7343775" cy="643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8014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solidFill>
                  <a:srgbClr val="FF0000"/>
                </a:solidFill>
              </a:rPr>
              <a:t>Mono-alphabetic Cipher</a:t>
            </a:r>
          </a:p>
          <a:p>
            <a:pPr marL="0" indent="0" algn="just">
              <a:buNone/>
            </a:pPr>
            <a:r>
              <a:rPr lang="en-US" sz="2600" dirty="0">
                <a:latin typeface="Times New Roman" pitchFamily="18" charset="0"/>
                <a:cs typeface="Times New Roman" pitchFamily="18" charset="0"/>
              </a:rPr>
              <a:t>The major weakness of the Caesar cipher is its predictability. Once we decide to replace an </a:t>
            </a:r>
            <a:r>
              <a:rPr lang="en-US" sz="2600" dirty="0" smtClean="0">
                <a:latin typeface="Times New Roman" pitchFamily="18" charset="0"/>
                <a:cs typeface="Times New Roman" pitchFamily="18" charset="0"/>
              </a:rPr>
              <a:t>alphabet in </a:t>
            </a:r>
            <a:r>
              <a:rPr lang="en-US" sz="2600" dirty="0">
                <a:latin typeface="Times New Roman" pitchFamily="18" charset="0"/>
                <a:cs typeface="Times New Roman" pitchFamily="18" charset="0"/>
              </a:rPr>
              <a:t>a plain-text message with an alphabet that is k positions up or down the order, we replace all </a:t>
            </a:r>
            <a:r>
              <a:rPr lang="en-US" sz="2600" dirty="0" smtClean="0">
                <a:latin typeface="Times New Roman" pitchFamily="18" charset="0"/>
                <a:cs typeface="Times New Roman" pitchFamily="18" charset="0"/>
              </a:rPr>
              <a:t>other alphabets </a:t>
            </a:r>
            <a:r>
              <a:rPr lang="en-US" sz="2600" dirty="0">
                <a:latin typeface="Times New Roman" pitchFamily="18" charset="0"/>
                <a:cs typeface="Times New Roman" pitchFamily="18" charset="0"/>
              </a:rPr>
              <a:t>in the plain-text message with the same technique. Thus, the cryptanalyst has to try out </a:t>
            </a:r>
            <a:r>
              <a:rPr lang="en-US" sz="2600" dirty="0" smtClean="0">
                <a:latin typeface="Times New Roman" pitchFamily="18" charset="0"/>
                <a:cs typeface="Times New Roman" pitchFamily="18" charset="0"/>
              </a:rPr>
              <a:t>a maximum </a:t>
            </a:r>
            <a:r>
              <a:rPr lang="en-US" sz="2600" dirty="0">
                <a:latin typeface="Times New Roman" pitchFamily="18" charset="0"/>
                <a:cs typeface="Times New Roman" pitchFamily="18" charset="0"/>
              </a:rPr>
              <a:t>of 25 possible attacks, and he/she is assured of </a:t>
            </a:r>
            <a:r>
              <a:rPr lang="en-US" sz="2600" dirty="0" smtClean="0">
                <a:latin typeface="Times New Roman" pitchFamily="18" charset="0"/>
                <a:cs typeface="Times New Roman" pitchFamily="18" charset="0"/>
              </a:rPr>
              <a:t>success.</a:t>
            </a:r>
            <a:endParaRPr lang="en-US" sz="2600" dirty="0">
              <a:latin typeface="Times New Roman" pitchFamily="18" charset="0"/>
              <a:cs typeface="Times New Roman" pitchFamily="18" charset="0"/>
            </a:endParaRPr>
          </a:p>
          <a:p>
            <a:pPr marL="0" indent="0" algn="just">
              <a:buNone/>
            </a:pPr>
            <a:r>
              <a:rPr lang="en-US" sz="2600" dirty="0" smtClean="0">
                <a:latin typeface="Times New Roman" pitchFamily="18" charset="0"/>
                <a:cs typeface="Times New Roman" pitchFamily="18" charset="0"/>
              </a:rPr>
              <a:t>Mono-alphabetic </a:t>
            </a:r>
            <a:r>
              <a:rPr lang="en-US" sz="2600" dirty="0">
                <a:latin typeface="Times New Roman" pitchFamily="18" charset="0"/>
                <a:cs typeface="Times New Roman" pitchFamily="18" charset="0"/>
              </a:rPr>
              <a:t>ciphers pose a </a:t>
            </a:r>
            <a:r>
              <a:rPr lang="en-US" sz="2600" dirty="0">
                <a:solidFill>
                  <a:srgbClr val="FF0000"/>
                </a:solidFill>
                <a:latin typeface="Times New Roman" pitchFamily="18" charset="0"/>
                <a:cs typeface="Times New Roman" pitchFamily="18" charset="0"/>
              </a:rPr>
              <a:t>difficult problem for a cryptanalyst because it can be very </a:t>
            </a:r>
            <a:r>
              <a:rPr lang="en-US" sz="2600" dirty="0" err="1" smtClean="0">
                <a:solidFill>
                  <a:srgbClr val="FF0000"/>
                </a:solidFill>
                <a:latin typeface="Times New Roman" pitchFamily="18" charset="0"/>
                <a:cs typeface="Times New Roman" pitchFamily="18" charset="0"/>
              </a:rPr>
              <a:t>dif</a:t>
            </a:r>
            <a:r>
              <a:rPr lang="en-US" sz="2600" dirty="0" smtClean="0">
                <a:solidFill>
                  <a:srgbClr val="FF0000"/>
                </a:solidFill>
                <a:latin typeface="Times New Roman" pitchFamily="18" charset="0"/>
                <a:cs typeface="Times New Roman" pitchFamily="18" charset="0"/>
              </a:rPr>
              <a:t>- </a:t>
            </a:r>
            <a:r>
              <a:rPr lang="en-US" sz="2600" dirty="0" err="1" smtClean="0">
                <a:solidFill>
                  <a:srgbClr val="FF0000"/>
                </a:solidFill>
                <a:latin typeface="Times New Roman" pitchFamily="18" charset="0"/>
                <a:cs typeface="Times New Roman" pitchFamily="18" charset="0"/>
              </a:rPr>
              <a:t>ficult</a:t>
            </a:r>
            <a:r>
              <a:rPr lang="en-US" sz="2600" dirty="0" smtClean="0">
                <a:solidFill>
                  <a:srgbClr val="FF0000"/>
                </a:solidFill>
                <a:latin typeface="Times New Roman" pitchFamily="18" charset="0"/>
                <a:cs typeface="Times New Roman" pitchFamily="18" charset="0"/>
              </a:rPr>
              <a:t> </a:t>
            </a:r>
            <a:r>
              <a:rPr lang="en-US" sz="2600" dirty="0">
                <a:solidFill>
                  <a:srgbClr val="FF0000"/>
                </a:solidFill>
                <a:latin typeface="Times New Roman" pitchFamily="18" charset="0"/>
                <a:cs typeface="Times New Roman" pitchFamily="18" charset="0"/>
              </a:rPr>
              <a:t>to crack</a:t>
            </a:r>
            <a:r>
              <a:rPr lang="en-US" sz="2600" dirty="0">
                <a:latin typeface="Times New Roman" pitchFamily="18" charset="0"/>
                <a:cs typeface="Times New Roman" pitchFamily="18" charset="0"/>
              </a:rPr>
              <a:t>, thanks to the high number of possible permutations and combinations.</a:t>
            </a:r>
            <a:endParaRPr lang="en-IN" sz="2600" dirty="0">
              <a:latin typeface="Times New Roman" pitchFamily="18" charset="0"/>
              <a:cs typeface="Times New Roman" pitchFamily="18" charset="0"/>
            </a:endParaRPr>
          </a:p>
        </p:txBody>
      </p:sp>
    </p:spTree>
    <p:extLst>
      <p:ext uri="{BB962C8B-B14F-4D97-AF65-F5344CB8AC3E}">
        <p14:creationId xmlns:p14="http://schemas.microsoft.com/office/powerpoint/2010/main" val="4063495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908720"/>
            <a:ext cx="56959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71600" y="4437112"/>
            <a:ext cx="7128792" cy="1754326"/>
          </a:xfrm>
          <a:prstGeom prst="rect">
            <a:avLst/>
          </a:prstGeom>
        </p:spPr>
        <p:txBody>
          <a:bodyPr wrap="square">
            <a:spAutoFit/>
          </a:bodyPr>
          <a:lstStyle/>
          <a:p>
            <a:pPr algn="just"/>
            <a:r>
              <a:rPr lang="en-US" dirty="0">
                <a:latin typeface="Times New Roman" pitchFamily="18" charset="0"/>
                <a:cs typeface="Times New Roman" pitchFamily="18" charset="0"/>
              </a:rPr>
              <a:t>Figure 1.1 shows such an example of what can happen when you use your credit card for making purchases over the Internet. From the user’s computer, the user details such as user id, order details such as order id and item id, and payment details such as credit-card information travel across the Internet to the server (i.e. to the merchant’s computer). The merchant’s server stores these details in its database.</a:t>
            </a:r>
          </a:p>
        </p:txBody>
      </p:sp>
    </p:spTree>
    <p:extLst>
      <p:ext uri="{BB962C8B-B14F-4D97-AF65-F5344CB8AC3E}">
        <p14:creationId xmlns:p14="http://schemas.microsoft.com/office/powerpoint/2010/main" val="24880796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dirty="0">
                <a:latin typeface="Times New Roman" pitchFamily="18" charset="0"/>
                <a:cs typeface="Times New Roman" pitchFamily="18" charset="0"/>
              </a:rPr>
              <a:t>To put it mathematically, we can now have any permutation or combination of the 26 alphabets, </a:t>
            </a:r>
            <a:r>
              <a:rPr lang="en-US" dirty="0" smtClean="0">
                <a:latin typeface="Times New Roman" pitchFamily="18" charset="0"/>
                <a:cs typeface="Times New Roman" pitchFamily="18" charset="0"/>
              </a:rPr>
              <a:t>which means </a:t>
            </a:r>
            <a:r>
              <a:rPr lang="en-US" dirty="0">
                <a:latin typeface="Times New Roman" pitchFamily="18" charset="0"/>
                <a:cs typeface="Times New Roman" pitchFamily="18" charset="0"/>
              </a:rPr>
              <a:t>(26 *</a:t>
            </a:r>
            <a:r>
              <a:rPr lang="en-US" dirty="0" smtClean="0">
                <a:latin typeface="Times New Roman" pitchFamily="18" charset="0"/>
                <a:cs typeface="Times New Roman" pitchFamily="18" charset="0"/>
              </a:rPr>
              <a:t>25 * </a:t>
            </a:r>
            <a:r>
              <a:rPr lang="en-US" dirty="0">
                <a:latin typeface="Times New Roman" pitchFamily="18" charset="0"/>
                <a:cs typeface="Times New Roman" pitchFamily="18" charset="0"/>
              </a:rPr>
              <a:t>24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2) or 4 </a:t>
            </a:r>
            <a:r>
              <a:rPr lang="en-US" dirty="0" smtClean="0">
                <a:latin typeface="Times New Roman" pitchFamily="18" charset="0"/>
                <a:cs typeface="Times New Roman" pitchFamily="18" charset="0"/>
              </a:rPr>
              <a:t>* 10 power 26 </a:t>
            </a:r>
            <a:r>
              <a:rPr lang="en-US" dirty="0">
                <a:latin typeface="Times New Roman" pitchFamily="18" charset="0"/>
                <a:cs typeface="Times New Roman" pitchFamily="18" charset="0"/>
              </a:rPr>
              <a:t>possibilities! This is extremely hard to crack. It might</a:t>
            </a:r>
          </a:p>
          <a:p>
            <a:pPr marL="0" indent="0" algn="just">
              <a:buNone/>
            </a:pPr>
            <a:r>
              <a:rPr lang="en-US" dirty="0" smtClean="0">
                <a:latin typeface="Times New Roman" pitchFamily="18" charset="0"/>
                <a:cs typeface="Times New Roman" pitchFamily="18" charset="0"/>
              </a:rPr>
              <a:t> actually </a:t>
            </a:r>
            <a:r>
              <a:rPr lang="en-US" dirty="0">
                <a:latin typeface="Times New Roman" pitchFamily="18" charset="0"/>
                <a:cs typeface="Times New Roman" pitchFamily="18" charset="0"/>
              </a:rPr>
              <a:t>take years to try out these many combinations even with the most modern computers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2583326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1204913"/>
            <a:ext cx="90582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57500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3" y="1085850"/>
            <a:ext cx="7191375"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54960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7257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0675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1009650"/>
            <a:ext cx="8086725"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864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119188"/>
            <a:ext cx="897255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85959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Homophonic Substitution Cipher</a:t>
            </a:r>
          </a:p>
        </p:txBody>
      </p:sp>
      <p:sp>
        <p:nvSpPr>
          <p:cNvPr id="3" name="Content Placeholder 2"/>
          <p:cNvSpPr>
            <a:spLocks noGrp="1"/>
          </p:cNvSpPr>
          <p:nvPr>
            <p:ph idx="1"/>
          </p:nvPr>
        </p:nvSpPr>
        <p:spPr>
          <a:xfrm>
            <a:off x="457200" y="1600200"/>
            <a:ext cx="8229600" cy="4925144"/>
          </a:xfrm>
        </p:spPr>
        <p:txBody>
          <a:bodyPr>
            <a:noAutofit/>
          </a:bodyPr>
          <a:lstStyle/>
          <a:p>
            <a:r>
              <a:rPr lang="en-US" sz="2400" dirty="0">
                <a:latin typeface="Times New Roman" pitchFamily="18" charset="0"/>
                <a:cs typeface="Times New Roman" pitchFamily="18" charset="0"/>
              </a:rPr>
              <a:t>The homophonic substitution cipher is very similar to mono-alphabetic cipher. Like a plain </a:t>
            </a:r>
            <a:r>
              <a:rPr lang="en-US" sz="2400" dirty="0" smtClean="0">
                <a:latin typeface="Times New Roman" pitchFamily="18" charset="0"/>
                <a:cs typeface="Times New Roman" pitchFamily="18" charset="0"/>
              </a:rPr>
              <a:t>substitution </a:t>
            </a:r>
            <a:r>
              <a:rPr lang="en-US" sz="2400" dirty="0">
                <a:latin typeface="Times New Roman" pitchFamily="18" charset="0"/>
                <a:cs typeface="Times New Roman" pitchFamily="18" charset="0"/>
              </a:rPr>
              <a:t>cipher technique, we replace one alphabet with another in this scheme. However, the </a:t>
            </a:r>
            <a:r>
              <a:rPr lang="en-US" sz="2400" dirty="0" smtClean="0">
                <a:latin typeface="Times New Roman" pitchFamily="18" charset="0"/>
                <a:cs typeface="Times New Roman" pitchFamily="18" charset="0"/>
              </a:rPr>
              <a:t>difference between </a:t>
            </a:r>
            <a:r>
              <a:rPr lang="en-US" sz="2400" dirty="0">
                <a:latin typeface="Times New Roman" pitchFamily="18" charset="0"/>
                <a:cs typeface="Times New Roman" pitchFamily="18" charset="0"/>
              </a:rPr>
              <a:t>the two techniques is that whereas the replacement alphabet set in case of the simple </a:t>
            </a:r>
            <a:r>
              <a:rPr lang="en-US" sz="2400" dirty="0" smtClean="0">
                <a:latin typeface="Times New Roman" pitchFamily="18" charset="0"/>
                <a:cs typeface="Times New Roman" pitchFamily="18" charset="0"/>
              </a:rPr>
              <a:t>substitution </a:t>
            </a:r>
            <a:r>
              <a:rPr lang="en-US" sz="2400" dirty="0">
                <a:latin typeface="Times New Roman" pitchFamily="18" charset="0"/>
                <a:cs typeface="Times New Roman" pitchFamily="18" charset="0"/>
              </a:rPr>
              <a:t>techniques is fixed (e.g. replace A with D, B with E, etc.), in </a:t>
            </a:r>
            <a:r>
              <a:rPr lang="en-US" sz="2400" dirty="0">
                <a:solidFill>
                  <a:srgbClr val="FF0000"/>
                </a:solidFill>
                <a:latin typeface="Times New Roman" pitchFamily="18" charset="0"/>
                <a:cs typeface="Times New Roman" pitchFamily="18" charset="0"/>
              </a:rPr>
              <a:t>the case of homophonic </a:t>
            </a:r>
            <a:r>
              <a:rPr lang="en-US" sz="2400" dirty="0" smtClean="0">
                <a:solidFill>
                  <a:srgbClr val="FF0000"/>
                </a:solidFill>
                <a:latin typeface="Times New Roman" pitchFamily="18" charset="0"/>
                <a:cs typeface="Times New Roman" pitchFamily="18" charset="0"/>
              </a:rPr>
              <a:t>substitution cipher</a:t>
            </a:r>
            <a:r>
              <a:rPr lang="en-US" sz="2400" dirty="0">
                <a:solidFill>
                  <a:srgbClr val="FF0000"/>
                </a:solidFill>
                <a:latin typeface="Times New Roman" pitchFamily="18" charset="0"/>
                <a:cs typeface="Times New Roman" pitchFamily="18" charset="0"/>
              </a:rPr>
              <a:t>, one plain-text alphabet can map to more than one cipher-text alphabet. For instance</a:t>
            </a:r>
            <a:r>
              <a:rPr lang="en-US" sz="2400" dirty="0">
                <a:latin typeface="Times New Roman" pitchFamily="18" charset="0"/>
                <a:cs typeface="Times New Roman" pitchFamily="18" charset="0"/>
              </a:rPr>
              <a:t>, A can </a:t>
            </a:r>
            <a:r>
              <a:rPr lang="en-US" sz="2400" dirty="0" smtClean="0">
                <a:latin typeface="Times New Roman" pitchFamily="18" charset="0"/>
                <a:cs typeface="Times New Roman" pitchFamily="18" charset="0"/>
              </a:rPr>
              <a:t>be replaced </a:t>
            </a:r>
            <a:r>
              <a:rPr lang="en-US" sz="2400" dirty="0">
                <a:latin typeface="Times New Roman" pitchFamily="18" charset="0"/>
                <a:cs typeface="Times New Roman" pitchFamily="18" charset="0"/>
              </a:rPr>
              <a:t>by D, H, P, R; B can be replaced by E, I, Q, S, </a:t>
            </a:r>
            <a:r>
              <a:rPr lang="en-US" sz="2400" dirty="0" err="1" smtClean="0">
                <a:latin typeface="Times New Roman" pitchFamily="18" charset="0"/>
                <a:cs typeface="Times New Roman" pitchFamily="18" charset="0"/>
              </a:rPr>
              <a:t>etc.Homophonic</a:t>
            </a:r>
            <a:r>
              <a:rPr lang="en-US" sz="2400" dirty="0" smtClean="0">
                <a:latin typeface="Times New Roman" pitchFamily="18" charset="0"/>
                <a:cs typeface="Times New Roman" pitchFamily="18" charset="0"/>
              </a:rPr>
              <a:t> substitution cipher also involves substitution of one plain-text character with a cipher-text </a:t>
            </a:r>
            <a:r>
              <a:rPr lang="en-US" sz="2400" dirty="0">
                <a:latin typeface="Times New Roman" pitchFamily="18" charset="0"/>
                <a:cs typeface="Times New Roman" pitchFamily="18" charset="0"/>
              </a:rPr>
              <a:t>character at a time, however the cipher-text character can be any one of the </a:t>
            </a:r>
            <a:r>
              <a:rPr lang="en-US" sz="2400" dirty="0" smtClean="0">
                <a:latin typeface="Times New Roman" pitchFamily="18" charset="0"/>
                <a:cs typeface="Times New Roman" pitchFamily="18" charset="0"/>
              </a:rPr>
              <a:t>chosen set</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3227820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528763"/>
            <a:ext cx="86963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12622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Polygram Substitution Cipher</a:t>
            </a:r>
          </a:p>
        </p:txBody>
      </p:sp>
      <p:sp>
        <p:nvSpPr>
          <p:cNvPr id="3" name="Content Placeholder 2"/>
          <p:cNvSpPr>
            <a:spLocks noGrp="1"/>
          </p:cNvSpPr>
          <p:nvPr>
            <p:ph idx="1"/>
          </p:nvPr>
        </p:nvSpPr>
        <p:spPr>
          <a:xfrm>
            <a:off x="457200" y="1340768"/>
            <a:ext cx="8229600" cy="4785395"/>
          </a:xfrm>
        </p:spPr>
        <p:txBody>
          <a:bodyPr>
            <a:normAutofit/>
          </a:bodyPr>
          <a:lstStyle/>
          <a:p>
            <a:pPr algn="just"/>
            <a:r>
              <a:rPr lang="en-US" sz="2400" dirty="0">
                <a:latin typeface="Times New Roman" pitchFamily="18" charset="0"/>
                <a:cs typeface="Times New Roman" pitchFamily="18" charset="0"/>
              </a:rPr>
              <a:t>I</a:t>
            </a:r>
            <a:r>
              <a:rPr lang="en-US" sz="2400" dirty="0" smtClean="0">
                <a:latin typeface="Times New Roman" pitchFamily="18" charset="0"/>
                <a:cs typeface="Times New Roman" pitchFamily="18" charset="0"/>
              </a:rPr>
              <a:t>n </a:t>
            </a:r>
            <a:r>
              <a:rPr lang="en-US" sz="2400" dirty="0">
                <a:latin typeface="Times New Roman" pitchFamily="18" charset="0"/>
                <a:cs typeface="Times New Roman" pitchFamily="18" charset="0"/>
              </a:rPr>
              <a:t>the </a:t>
            </a:r>
            <a:r>
              <a:rPr lang="en-US" sz="2400" dirty="0" err="1">
                <a:latin typeface="Times New Roman" pitchFamily="18" charset="0"/>
                <a:cs typeface="Times New Roman" pitchFamily="18" charset="0"/>
              </a:rPr>
              <a:t>polygram</a:t>
            </a:r>
            <a:r>
              <a:rPr lang="en-US" sz="2400" dirty="0">
                <a:latin typeface="Times New Roman" pitchFamily="18" charset="0"/>
                <a:cs typeface="Times New Roman" pitchFamily="18" charset="0"/>
              </a:rPr>
              <a:t> substitution cipher technique, rather than replacing one plain-text alphabet with </a:t>
            </a:r>
            <a:r>
              <a:rPr lang="en-US" sz="2400" dirty="0" smtClean="0">
                <a:latin typeface="Times New Roman" pitchFamily="18" charset="0"/>
                <a:cs typeface="Times New Roman" pitchFamily="18" charset="0"/>
              </a:rPr>
              <a:t>one cipher </a:t>
            </a:r>
            <a:r>
              <a:rPr lang="en-US" sz="2400" dirty="0">
                <a:latin typeface="Times New Roman" pitchFamily="18" charset="0"/>
                <a:cs typeface="Times New Roman" pitchFamily="18" charset="0"/>
              </a:rPr>
              <a:t>text alphabet at a time, a block of alphabets is replaced with another block. For instance, </a:t>
            </a:r>
            <a:r>
              <a:rPr lang="en-US" sz="2400" dirty="0" smtClean="0">
                <a:latin typeface="Times New Roman" pitchFamily="18" charset="0"/>
                <a:cs typeface="Times New Roman" pitchFamily="18" charset="0"/>
              </a:rPr>
              <a:t>HELLO could </a:t>
            </a:r>
            <a:r>
              <a:rPr lang="en-US" sz="2400" dirty="0">
                <a:latin typeface="Times New Roman" pitchFamily="18" charset="0"/>
                <a:cs typeface="Times New Roman" pitchFamily="18" charset="0"/>
              </a:rPr>
              <a:t>be replaced by YUQQW, but HELL could be replaced by a totally different cipher text </a:t>
            </a:r>
            <a:r>
              <a:rPr lang="en-US" sz="2400" dirty="0" smtClean="0">
                <a:latin typeface="Times New Roman" pitchFamily="18" charset="0"/>
                <a:cs typeface="Times New Roman" pitchFamily="18" charset="0"/>
              </a:rPr>
              <a:t>block TEUI</a:t>
            </a:r>
            <a:r>
              <a:rPr lang="en-US" sz="2400" dirty="0">
                <a:latin typeface="Times New Roman" pitchFamily="18" charset="0"/>
                <a:cs typeface="Times New Roman" pitchFamily="18" charset="0"/>
              </a:rPr>
              <a:t>, as shown in </a:t>
            </a:r>
            <a:r>
              <a:rPr lang="en-US" sz="2400" dirty="0" smtClean="0">
                <a:latin typeface="Times New Roman" pitchFamily="18" charset="0"/>
                <a:cs typeface="Times New Roman" pitchFamily="18" charset="0"/>
              </a:rPr>
              <a:t>Fig</a:t>
            </a:r>
          </a:p>
          <a:p>
            <a:pPr algn="just"/>
            <a:endParaRPr lang="en-US" sz="2400" dirty="0" smtClean="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573016"/>
            <a:ext cx="690562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1395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Polyalphabetic Substitution Cipher</a:t>
            </a:r>
          </a:p>
        </p:txBody>
      </p:sp>
      <p:sp>
        <p:nvSpPr>
          <p:cNvPr id="3" name="Content Placeholder 2"/>
          <p:cNvSpPr>
            <a:spLocks noGrp="1"/>
          </p:cNvSpPr>
          <p:nvPr>
            <p:ph idx="1"/>
          </p:nvPr>
        </p:nvSpPr>
        <p:spPr/>
        <p:txBody>
          <a:bodyPr>
            <a:normAutofit/>
          </a:bodyPr>
          <a:lstStyle/>
          <a:p>
            <a:pPr algn="just"/>
            <a:r>
              <a:rPr lang="en-US" sz="2000" dirty="0" smtClean="0">
                <a:latin typeface="Times New Roman" pitchFamily="18" charset="0"/>
                <a:cs typeface="Times New Roman" pitchFamily="18" charset="0"/>
              </a:rPr>
              <a:t>The </a:t>
            </a:r>
            <a:r>
              <a:rPr lang="en-US" sz="2000" dirty="0" err="1" smtClean="0">
                <a:solidFill>
                  <a:srgbClr val="FF0000"/>
                </a:solidFill>
                <a:latin typeface="Times New Roman" pitchFamily="18" charset="0"/>
                <a:cs typeface="Times New Roman" pitchFamily="18" charset="0"/>
              </a:rPr>
              <a:t>Vigenére</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cipher and the Beaufort cipher </a:t>
            </a:r>
            <a:r>
              <a:rPr lang="en-US" sz="2000" dirty="0" smtClean="0">
                <a:latin typeface="Times New Roman" pitchFamily="18" charset="0"/>
                <a:cs typeface="Times New Roman" pitchFamily="18" charset="0"/>
              </a:rPr>
              <a:t>are examples </a:t>
            </a:r>
            <a:r>
              <a:rPr lang="en-US" sz="2000" dirty="0">
                <a:latin typeface="Times New Roman" pitchFamily="18" charset="0"/>
                <a:cs typeface="Times New Roman" pitchFamily="18" charset="0"/>
              </a:rPr>
              <a:t>of polyalphabetic substitution </a:t>
            </a:r>
            <a:r>
              <a:rPr lang="en-US" sz="2000" dirty="0" smtClean="0">
                <a:latin typeface="Times New Roman" pitchFamily="18" charset="0"/>
                <a:cs typeface="Times New Roman" pitchFamily="18" charset="0"/>
              </a:rPr>
              <a:t>cipher. </a:t>
            </a:r>
            <a:r>
              <a:rPr lang="en-US" sz="2000" dirty="0" smtClean="0">
                <a:solidFill>
                  <a:srgbClr val="FF0000"/>
                </a:solidFill>
                <a:latin typeface="Times New Roman" pitchFamily="18" charset="0"/>
                <a:cs typeface="Times New Roman" pitchFamily="18" charset="0"/>
              </a:rPr>
              <a:t>This </a:t>
            </a:r>
            <a:r>
              <a:rPr lang="en-US" sz="2000" dirty="0">
                <a:solidFill>
                  <a:srgbClr val="FF0000"/>
                </a:solidFill>
                <a:latin typeface="Times New Roman" pitchFamily="18" charset="0"/>
                <a:cs typeface="Times New Roman" pitchFamily="18" charset="0"/>
              </a:rPr>
              <a:t>cipher uses multiple one-character keys. Each of the keys encrypts one plain-text character. </a:t>
            </a:r>
            <a:r>
              <a:rPr lang="en-US" sz="2000" dirty="0" smtClean="0">
                <a:solidFill>
                  <a:srgbClr val="FF0000"/>
                </a:solidFill>
                <a:latin typeface="Times New Roman" pitchFamily="18" charset="0"/>
                <a:cs typeface="Times New Roman" pitchFamily="18" charset="0"/>
              </a:rPr>
              <a:t>The first </a:t>
            </a:r>
            <a:r>
              <a:rPr lang="en-US" sz="2000" dirty="0">
                <a:solidFill>
                  <a:srgbClr val="FF0000"/>
                </a:solidFill>
                <a:latin typeface="Times New Roman" pitchFamily="18" charset="0"/>
                <a:cs typeface="Times New Roman" pitchFamily="18" charset="0"/>
              </a:rPr>
              <a:t>key encrypts the first plain-text character; the second key encrypts the second plain-text </a:t>
            </a:r>
            <a:r>
              <a:rPr lang="en-US" sz="2000" dirty="0" smtClean="0">
                <a:solidFill>
                  <a:srgbClr val="FF0000"/>
                </a:solidFill>
                <a:latin typeface="Times New Roman" pitchFamily="18" charset="0"/>
                <a:cs typeface="Times New Roman" pitchFamily="18" charset="0"/>
              </a:rPr>
              <a:t>character, and </a:t>
            </a:r>
            <a:r>
              <a:rPr lang="en-US" sz="2000" dirty="0">
                <a:solidFill>
                  <a:srgbClr val="FF0000"/>
                </a:solidFill>
                <a:latin typeface="Times New Roman" pitchFamily="18" charset="0"/>
                <a:cs typeface="Times New Roman" pitchFamily="18" charset="0"/>
              </a:rPr>
              <a:t>so on.</a:t>
            </a:r>
            <a:r>
              <a:rPr lang="en-US" sz="2000" dirty="0">
                <a:latin typeface="Times New Roman" pitchFamily="18" charset="0"/>
                <a:cs typeface="Times New Roman" pitchFamily="18" charset="0"/>
              </a:rPr>
              <a:t> After all the keys are used, they are recycled. Thus, if we have 30 one-letter keys, every </a:t>
            </a:r>
            <a:r>
              <a:rPr lang="en-US" sz="2000" dirty="0" smtClean="0">
                <a:latin typeface="Times New Roman" pitchFamily="18" charset="0"/>
                <a:cs typeface="Times New Roman" pitchFamily="18" charset="0"/>
              </a:rPr>
              <a:t>30</a:t>
            </a:r>
            <a:r>
              <a:rPr lang="en-US" sz="2000" baseline="30000" dirty="0" smtClean="0">
                <a:latin typeface="Times New Roman" pitchFamily="18" charset="0"/>
                <a:cs typeface="Times New Roman" pitchFamily="18" charset="0"/>
              </a:rPr>
              <a:t>th</a:t>
            </a:r>
            <a:r>
              <a:rPr lang="en-US" sz="2000" dirty="0" smtClean="0">
                <a:latin typeface="Times New Roman" pitchFamily="18" charset="0"/>
                <a:cs typeface="Times New Roman" pitchFamily="18" charset="0"/>
              </a:rPr>
              <a:t> character </a:t>
            </a:r>
            <a:r>
              <a:rPr lang="en-US" sz="2000" dirty="0">
                <a:latin typeface="Times New Roman" pitchFamily="18" charset="0"/>
                <a:cs typeface="Times New Roman" pitchFamily="18" charset="0"/>
              </a:rPr>
              <a:t>in the plain text would be replaced with the same key. This number (in this case, 30) is </a:t>
            </a:r>
            <a:r>
              <a:rPr lang="en-US" sz="2000" dirty="0" smtClean="0">
                <a:latin typeface="Times New Roman" pitchFamily="18" charset="0"/>
                <a:cs typeface="Times New Roman" pitchFamily="18" charset="0"/>
              </a:rPr>
              <a:t>called the </a:t>
            </a:r>
            <a:r>
              <a:rPr lang="en-US" sz="2000" dirty="0">
                <a:latin typeface="Times New Roman" pitchFamily="18" charset="0"/>
                <a:cs typeface="Times New Roman" pitchFamily="18" charset="0"/>
              </a:rPr>
              <a:t>period of the cipher</a:t>
            </a:r>
            <a:r>
              <a:rPr lang="en-US" sz="2000" dirty="0" smtClean="0">
                <a:latin typeface="Times New Roman" pitchFamily="18" charset="0"/>
                <a:cs typeface="Times New Roman" pitchFamily="18" charset="0"/>
              </a:rPr>
              <a:t>.</a:t>
            </a:r>
          </a:p>
          <a:p>
            <a:pPr marL="0" indent="0" algn="just">
              <a:buNone/>
            </a:pPr>
            <a:r>
              <a:rPr lang="en-US" sz="2000" dirty="0">
                <a:latin typeface="Times New Roman" pitchFamily="18" charset="0"/>
                <a:cs typeface="Times New Roman" pitchFamily="18" charset="0"/>
              </a:rPr>
              <a:t>The main features of polyalphabetic substitution cipher are the following:</a:t>
            </a:r>
          </a:p>
          <a:p>
            <a:pPr marL="0" indent="0" algn="just">
              <a:buNone/>
            </a:pPr>
            <a:r>
              <a:rPr lang="en-US" sz="2000" dirty="0">
                <a:latin typeface="Times New Roman" pitchFamily="18" charset="0"/>
                <a:cs typeface="Times New Roman" pitchFamily="18" charset="0"/>
              </a:rPr>
              <a:t>(a) It uses a set of related </a:t>
            </a:r>
            <a:r>
              <a:rPr lang="en-US" sz="2000" dirty="0" smtClean="0">
                <a:latin typeface="Times New Roman" pitchFamily="18" charset="0"/>
                <a:cs typeface="Times New Roman" pitchFamily="18" charset="0"/>
              </a:rPr>
              <a:t>mono alphabetic </a:t>
            </a:r>
            <a:r>
              <a:rPr lang="en-US" sz="2000" dirty="0">
                <a:latin typeface="Times New Roman" pitchFamily="18" charset="0"/>
                <a:cs typeface="Times New Roman" pitchFamily="18" charset="0"/>
              </a:rPr>
              <a:t>substitution rules.</a:t>
            </a:r>
          </a:p>
          <a:p>
            <a:pPr marL="0" indent="0" algn="just">
              <a:buNone/>
            </a:pPr>
            <a:r>
              <a:rPr lang="en-US" sz="2000" dirty="0">
                <a:latin typeface="Times New Roman" pitchFamily="18" charset="0"/>
                <a:cs typeface="Times New Roman" pitchFamily="18" charset="0"/>
              </a:rPr>
              <a:t>(b) It uses a key that determines which rule is used for which transformation</a:t>
            </a:r>
            <a:endParaRPr lang="en-US" sz="2000" dirty="0" smtClean="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5032827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2600" dirty="0">
                <a:latin typeface="Times New Roman" pitchFamily="18" charset="0"/>
                <a:cs typeface="Times New Roman" pitchFamily="18" charset="0"/>
              </a:rPr>
              <a:t>Modern Nature of Attacks</a:t>
            </a:r>
          </a:p>
          <a:p>
            <a:pPr marL="0" indent="0" algn="just">
              <a:buNone/>
            </a:pPr>
            <a:r>
              <a:rPr lang="en-US" sz="2600" dirty="0">
                <a:latin typeface="Times New Roman" pitchFamily="18" charset="0"/>
                <a:cs typeface="Times New Roman" pitchFamily="18" charset="0"/>
              </a:rPr>
              <a:t>If we attempt to demystify technology, we would realize that computer-based systems are not all that different from what happens in the real world.</a:t>
            </a:r>
          </a:p>
          <a:p>
            <a:pPr marL="0" indent="0" algn="just">
              <a:buNone/>
            </a:pPr>
            <a:r>
              <a:rPr lang="en-US" sz="2600" dirty="0">
                <a:latin typeface="Times New Roman" pitchFamily="18" charset="0"/>
                <a:cs typeface="Times New Roman" pitchFamily="18" charset="0"/>
              </a:rPr>
              <a:t>We can highlight a few salient features of the modern nature of attacks, as follows:</a:t>
            </a:r>
          </a:p>
          <a:p>
            <a:pPr marL="0" indent="0" algn="just">
              <a:buNone/>
            </a:pPr>
            <a:r>
              <a:rPr lang="en-US" sz="2600" b="1" dirty="0">
                <a:latin typeface="Times New Roman" pitchFamily="18" charset="0"/>
                <a:cs typeface="Times New Roman" pitchFamily="18" charset="0"/>
              </a:rPr>
              <a:t>1. Automating Attacks: </a:t>
            </a:r>
            <a:r>
              <a:rPr lang="en-US" sz="2600" dirty="0">
                <a:latin typeface="Times New Roman" pitchFamily="18" charset="0"/>
                <a:cs typeface="Times New Roman" pitchFamily="18" charset="0"/>
              </a:rPr>
              <a:t>The speed of computers make several attacks worthwhile for miscreants. For example, in the real world, let’s suppose someone manages to create a machine that can produce counterfeit coins.</a:t>
            </a:r>
            <a:endParaRPr lang="en-IN" sz="26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156147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88640"/>
            <a:ext cx="661035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4149080"/>
            <a:ext cx="324802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1147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Playfair</a:t>
            </a:r>
            <a:r>
              <a:rPr lang="en-US" dirty="0"/>
              <a:t> cipher</a:t>
            </a:r>
            <a:endParaRPr lang="en-IN"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the </a:t>
            </a:r>
            <a:r>
              <a:rPr lang="en-US" sz="2400" dirty="0" err="1">
                <a:latin typeface="Times New Roman" pitchFamily="18" charset="0"/>
                <a:cs typeface="Times New Roman" pitchFamily="18" charset="0"/>
              </a:rPr>
              <a:t>Playfair</a:t>
            </a:r>
            <a:r>
              <a:rPr lang="en-US" sz="2400" dirty="0">
                <a:latin typeface="Times New Roman" pitchFamily="18" charset="0"/>
                <a:cs typeface="Times New Roman" pitchFamily="18" charset="0"/>
              </a:rPr>
              <a:t> cipher, also called </a:t>
            </a:r>
            <a:r>
              <a:rPr lang="en-US" sz="2400" dirty="0" err="1">
                <a:latin typeface="Times New Roman" pitchFamily="18" charset="0"/>
                <a:cs typeface="Times New Roman" pitchFamily="18" charset="0"/>
              </a:rPr>
              <a:t>Playfair</a:t>
            </a:r>
            <a:r>
              <a:rPr lang="en-US" sz="2400" dirty="0">
                <a:latin typeface="Times New Roman" pitchFamily="18" charset="0"/>
                <a:cs typeface="Times New Roman" pitchFamily="18" charset="0"/>
              </a:rPr>
              <a:t> square, is a cryptographic technique used for manual </a:t>
            </a:r>
            <a:r>
              <a:rPr lang="en-US" sz="2400" dirty="0" smtClean="0">
                <a:latin typeface="Times New Roman" pitchFamily="18" charset="0"/>
                <a:cs typeface="Times New Roman" pitchFamily="18" charset="0"/>
              </a:rPr>
              <a:t>encryption </a:t>
            </a:r>
            <a:r>
              <a:rPr lang="en-US" sz="2400" dirty="0">
                <a:latin typeface="Times New Roman" pitchFamily="18" charset="0"/>
                <a:cs typeface="Times New Roman" pitchFamily="18" charset="0"/>
              </a:rPr>
              <a:t>of data. </a:t>
            </a:r>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dirty="0" err="1">
                <a:latin typeface="Times New Roman" pitchFamily="18" charset="0"/>
                <a:cs typeface="Times New Roman" pitchFamily="18" charset="0"/>
              </a:rPr>
              <a:t>Playfair</a:t>
            </a:r>
            <a:r>
              <a:rPr lang="en-US" sz="2400" dirty="0">
                <a:latin typeface="Times New Roman" pitchFamily="18" charset="0"/>
                <a:cs typeface="Times New Roman" pitchFamily="18" charset="0"/>
              </a:rPr>
              <a:t> cipher was used by the British army in World War I and by the Australians in World War </a:t>
            </a:r>
            <a:r>
              <a:rPr lang="en-US" sz="2400" dirty="0" smtClean="0">
                <a:latin typeface="Times New Roman" pitchFamily="18" charset="0"/>
                <a:cs typeface="Times New Roman" pitchFamily="18" charset="0"/>
              </a:rPr>
              <a:t>II. This </a:t>
            </a:r>
            <a:r>
              <a:rPr lang="en-US" sz="2400" dirty="0">
                <a:latin typeface="Times New Roman" pitchFamily="18" charset="0"/>
                <a:cs typeface="Times New Roman" pitchFamily="18" charset="0"/>
              </a:rPr>
              <a:t>was possible because the </a:t>
            </a:r>
            <a:r>
              <a:rPr lang="en-US" sz="2400" dirty="0" err="1">
                <a:latin typeface="Times New Roman" pitchFamily="18" charset="0"/>
                <a:cs typeface="Times New Roman" pitchFamily="18" charset="0"/>
              </a:rPr>
              <a:t>Playfair</a:t>
            </a:r>
            <a:r>
              <a:rPr lang="en-US" sz="2400" dirty="0">
                <a:latin typeface="Times New Roman" pitchFamily="18" charset="0"/>
                <a:cs typeface="Times New Roman" pitchFamily="18" charset="0"/>
              </a:rPr>
              <a:t> cipher is quite fast to use and does not demand any special </a:t>
            </a:r>
            <a:r>
              <a:rPr lang="en-US" sz="2400" dirty="0" smtClean="0">
                <a:latin typeface="Times New Roman" pitchFamily="18" charset="0"/>
                <a:cs typeface="Times New Roman" pitchFamily="18" charset="0"/>
              </a:rPr>
              <a:t>equipment </a:t>
            </a:r>
            <a:r>
              <a:rPr lang="en-US" sz="2400" dirty="0">
                <a:latin typeface="Times New Roman" pitchFamily="18" charset="0"/>
                <a:cs typeface="Times New Roman" pitchFamily="18" charset="0"/>
              </a:rPr>
              <a:t>to be </a:t>
            </a:r>
            <a:r>
              <a:rPr lang="en-US" sz="2400" dirty="0" smtClean="0">
                <a:latin typeface="Times New Roman" pitchFamily="18" charset="0"/>
                <a:cs typeface="Times New Roman" pitchFamily="18" charset="0"/>
              </a:rPr>
              <a:t>used.</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7311217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3" y="2271713"/>
            <a:ext cx="578167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628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4888"/>
            <a:ext cx="9391650"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291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1085850"/>
            <a:ext cx="9058275"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81328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4913"/>
            <a:ext cx="914400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13963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133475"/>
            <a:ext cx="91059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07436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243013"/>
            <a:ext cx="9096375"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7870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28725"/>
            <a:ext cx="9153526"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7161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6825"/>
            <a:ext cx="9239250"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5847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IN" sz="2400" dirty="0">
                <a:latin typeface="Times New Roman" pitchFamily="18" charset="0"/>
                <a:cs typeface="Times New Roman" pitchFamily="18" charset="0"/>
              </a:rPr>
              <a:t>2. Privacy Concern</a:t>
            </a:r>
            <a:endParaRPr lang="en-US"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Collecting information about people and later (</a:t>
            </a:r>
            <a:r>
              <a:rPr lang="en-US" sz="2400" dirty="0" err="1">
                <a:latin typeface="Times New Roman" pitchFamily="18" charset="0"/>
                <a:cs typeface="Times New Roman" pitchFamily="18" charset="0"/>
              </a:rPr>
              <a:t>mis</a:t>
            </a:r>
            <a:r>
              <a:rPr lang="en-US" sz="2400" dirty="0">
                <a:latin typeface="Times New Roman" pitchFamily="18" charset="0"/>
                <a:cs typeface="Times New Roman" pitchFamily="18" charset="0"/>
              </a:rPr>
              <a:t>)using it is turning out to be a huge problem these days. The so-called data mining applications gather, process, and tabulate all sorts of details about individuals. People can then illegally sell this information.</a:t>
            </a:r>
            <a:endParaRPr lang="en-IN" sz="2400" dirty="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3.Distance </a:t>
            </a:r>
            <a:r>
              <a:rPr lang="en-US" sz="2400" dirty="0">
                <a:latin typeface="Times New Roman" pitchFamily="18" charset="0"/>
                <a:cs typeface="Times New Roman" pitchFamily="18" charset="0"/>
              </a:rPr>
              <a:t>Does not Matter Thieves would earlier attack banks, because banks had money. Banks do not have money today! Money is in digital form inside computers, and moves around by using computer networks.</a:t>
            </a:r>
          </a:p>
          <a:p>
            <a:endParaRPr lang="en-IN" dirty="0"/>
          </a:p>
          <a:p>
            <a:endParaRPr lang="en-IN" dirty="0"/>
          </a:p>
        </p:txBody>
      </p:sp>
    </p:spTree>
    <p:extLst>
      <p:ext uri="{BB962C8B-B14F-4D97-AF65-F5344CB8AC3E}">
        <p14:creationId xmlns:p14="http://schemas.microsoft.com/office/powerpoint/2010/main" val="25479764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Times New Roman" pitchFamily="18" charset="0"/>
                <a:cs typeface="Times New Roman" pitchFamily="18" charset="0"/>
              </a:rPr>
              <a:t>TRANSPOSITION TECHNIQUES</a:t>
            </a:r>
          </a:p>
        </p:txBody>
      </p:sp>
      <p:sp>
        <p:nvSpPr>
          <p:cNvPr id="3" name="Content Placeholder 2"/>
          <p:cNvSpPr>
            <a:spLocks noGrp="1"/>
          </p:cNvSpPr>
          <p:nvPr>
            <p:ph idx="1"/>
          </p:nvPr>
        </p:nvSpPr>
        <p:spPr/>
        <p:txBody>
          <a:bodyPr>
            <a:normAutofit/>
          </a:bodyPr>
          <a:lstStyle/>
          <a:p>
            <a:pPr algn="just"/>
            <a:r>
              <a:rPr lang="en-US" sz="2400" dirty="0" smtClean="0"/>
              <a:t>Transposition </a:t>
            </a:r>
            <a:r>
              <a:rPr lang="en-US" sz="2400" dirty="0"/>
              <a:t>techniques differ from substitution techniques in the way that they do </a:t>
            </a:r>
            <a:r>
              <a:rPr lang="en-US" sz="2400" dirty="0" smtClean="0"/>
              <a:t>not simply </a:t>
            </a:r>
            <a:r>
              <a:rPr lang="en-US" sz="2400" dirty="0"/>
              <a:t>replace one alphabet with another, but they also perform some permutation over the plain </a:t>
            </a:r>
            <a:r>
              <a:rPr lang="en-US" sz="2400" dirty="0" smtClean="0"/>
              <a:t>text.</a:t>
            </a:r>
          </a:p>
          <a:p>
            <a:pPr marL="0" indent="0" algn="just">
              <a:buNone/>
            </a:pPr>
            <a:r>
              <a:rPr lang="en-IN" sz="2400" dirty="0" err="1" smtClean="0">
                <a:solidFill>
                  <a:srgbClr val="FF0000"/>
                </a:solidFill>
              </a:rPr>
              <a:t>i.Rail</a:t>
            </a:r>
            <a:r>
              <a:rPr lang="en-IN" sz="2400" dirty="0" smtClean="0">
                <a:solidFill>
                  <a:srgbClr val="FF0000"/>
                </a:solidFill>
              </a:rPr>
              <a:t>-Fence Technique</a:t>
            </a:r>
          </a:p>
          <a:p>
            <a:pPr algn="just"/>
            <a:endParaRPr lang="en-IN" sz="2400"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520940"/>
            <a:ext cx="5544616" cy="154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99592" y="5085184"/>
            <a:ext cx="7560840" cy="646331"/>
          </a:xfrm>
          <a:prstGeom prst="rect">
            <a:avLst/>
          </a:prstGeom>
        </p:spPr>
        <p:txBody>
          <a:bodyPr wrap="square">
            <a:spAutoFit/>
          </a:bodyPr>
          <a:lstStyle/>
          <a:p>
            <a:r>
              <a:rPr lang="en-US" dirty="0"/>
              <a:t>Rail-fence technique involves writing plain text as a sequence of diagonals and then reading </a:t>
            </a:r>
            <a:r>
              <a:rPr lang="en-US" dirty="0" smtClean="0"/>
              <a:t>it row </a:t>
            </a:r>
            <a:r>
              <a:rPr lang="en-US" dirty="0"/>
              <a:t>by row to produce cipher text.</a:t>
            </a:r>
            <a:endParaRPr lang="en-IN" dirty="0"/>
          </a:p>
        </p:txBody>
      </p:sp>
    </p:spTree>
    <p:extLst>
      <p:ext uri="{BB962C8B-B14F-4D97-AF65-F5344CB8AC3E}">
        <p14:creationId xmlns:p14="http://schemas.microsoft.com/office/powerpoint/2010/main" val="16233408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92697"/>
            <a:ext cx="7162800" cy="4007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74328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lstStyle/>
          <a:p>
            <a:pPr marL="0" indent="0">
              <a:buNone/>
            </a:pPr>
            <a:r>
              <a:rPr lang="en-IN" dirty="0" err="1" smtClean="0">
                <a:solidFill>
                  <a:srgbClr val="FF0000"/>
                </a:solidFill>
              </a:rPr>
              <a:t>ii.Simple</a:t>
            </a:r>
            <a:r>
              <a:rPr lang="en-IN" dirty="0" smtClean="0">
                <a:solidFill>
                  <a:srgbClr val="FF0000"/>
                </a:solidFill>
              </a:rPr>
              <a:t> </a:t>
            </a:r>
            <a:r>
              <a:rPr lang="en-IN" dirty="0">
                <a:solidFill>
                  <a:srgbClr val="FF0000"/>
                </a:solidFill>
              </a:rPr>
              <a:t>Columnar Transposition </a:t>
            </a:r>
            <a:r>
              <a:rPr lang="en-IN" dirty="0" smtClean="0">
                <a:solidFill>
                  <a:srgbClr val="FF0000"/>
                </a:solidFill>
              </a:rPr>
              <a:t>Technique</a:t>
            </a:r>
          </a:p>
          <a:p>
            <a:pPr marL="0" indent="0">
              <a:buNone/>
            </a:pPr>
            <a:r>
              <a:rPr lang="en-US" sz="2400" dirty="0" smtClean="0"/>
              <a:t>variations </a:t>
            </a:r>
            <a:r>
              <a:rPr lang="en-US" sz="2400" dirty="0"/>
              <a:t>of the basic transposition technique such as rail-fence technique exist. Such a scheme </a:t>
            </a:r>
            <a:r>
              <a:rPr lang="en-US" sz="2400" dirty="0" smtClean="0"/>
              <a:t>is shown </a:t>
            </a:r>
            <a:r>
              <a:rPr lang="en-US" sz="2400" dirty="0"/>
              <a:t>in Fig. 2.37, which we shall call simple columnar transposition technique</a:t>
            </a:r>
            <a:r>
              <a:rPr lang="en-US" sz="2400" dirty="0" smtClean="0"/>
              <a:t>.</a:t>
            </a:r>
          </a:p>
          <a:p>
            <a:pPr marL="0" indent="0">
              <a:buNone/>
            </a:pPr>
            <a:endParaRPr lang="en-IN"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204864"/>
            <a:ext cx="550545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663086"/>
            <a:ext cx="6781800" cy="279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74289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a:bodyPr>
          <a:lstStyle/>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simple columnar transposition technique simply arranges the plain text as a sequence </a:t>
            </a:r>
            <a:r>
              <a:rPr lang="en-US" sz="2400" dirty="0" smtClean="0">
                <a:latin typeface="Times New Roman" pitchFamily="18" charset="0"/>
                <a:cs typeface="Times New Roman" pitchFamily="18" charset="0"/>
              </a:rPr>
              <a:t>of rows </a:t>
            </a:r>
            <a:r>
              <a:rPr lang="en-US" sz="2400" dirty="0">
                <a:latin typeface="Times New Roman" pitchFamily="18" charset="0"/>
                <a:cs typeface="Times New Roman" pitchFamily="18" charset="0"/>
              </a:rPr>
              <a:t>of a rectangle that are read in columns randomly</a:t>
            </a:r>
            <a:r>
              <a:rPr lang="en-US" sz="2400" dirty="0" smtClean="0">
                <a:latin typeface="Times New Roman" pitchFamily="18" charset="0"/>
                <a:cs typeface="Times New Roman" pitchFamily="18" charset="0"/>
              </a:rPr>
              <a:t>.</a:t>
            </a:r>
          </a:p>
          <a:p>
            <a:pPr marL="0" indent="0">
              <a:buNone/>
            </a:pPr>
            <a:r>
              <a:rPr lang="en-IN" sz="2400" dirty="0" err="1" smtClean="0">
                <a:solidFill>
                  <a:srgbClr val="FF0000"/>
                </a:solidFill>
                <a:latin typeface="Times New Roman" pitchFamily="18" charset="0"/>
                <a:cs typeface="Times New Roman" pitchFamily="18" charset="0"/>
              </a:rPr>
              <a:t>iii.Vernam</a:t>
            </a:r>
            <a:r>
              <a:rPr lang="en-IN" sz="2400" dirty="0" smtClean="0">
                <a:solidFill>
                  <a:srgbClr val="FF0000"/>
                </a:solidFill>
                <a:latin typeface="Times New Roman" pitchFamily="18" charset="0"/>
                <a:cs typeface="Times New Roman" pitchFamily="18" charset="0"/>
              </a:rPr>
              <a:t> </a:t>
            </a:r>
            <a:r>
              <a:rPr lang="en-IN" sz="2400" dirty="0">
                <a:solidFill>
                  <a:srgbClr val="FF0000"/>
                </a:solidFill>
                <a:latin typeface="Times New Roman" pitchFamily="18" charset="0"/>
                <a:cs typeface="Times New Roman" pitchFamily="18" charset="0"/>
              </a:rPr>
              <a:t>Cipher (One-Time Pad</a:t>
            </a:r>
            <a:r>
              <a:rPr lang="en-IN" sz="2400" dirty="0" smtClean="0">
                <a:solidFill>
                  <a:srgbClr val="FF0000"/>
                </a:solidFill>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The </a:t>
            </a:r>
            <a:r>
              <a:rPr lang="en-US" sz="2400" dirty="0" err="1">
                <a:latin typeface="Times New Roman" pitchFamily="18" charset="0"/>
                <a:cs typeface="Times New Roman" pitchFamily="18" charset="0"/>
              </a:rPr>
              <a:t>Vernam</a:t>
            </a:r>
            <a:r>
              <a:rPr lang="en-US" sz="2400" dirty="0">
                <a:latin typeface="Times New Roman" pitchFamily="18" charset="0"/>
                <a:cs typeface="Times New Roman" pitchFamily="18" charset="0"/>
              </a:rPr>
              <a:t> cipher, whose specific subset is called one-time pad, is implemented using </a:t>
            </a:r>
            <a:r>
              <a:rPr lang="en-US" sz="2400" dirty="0">
                <a:solidFill>
                  <a:srgbClr val="FF0000"/>
                </a:solidFill>
                <a:latin typeface="Times New Roman" pitchFamily="18" charset="0"/>
                <a:cs typeface="Times New Roman" pitchFamily="18" charset="0"/>
              </a:rPr>
              <a:t>a random </a:t>
            </a:r>
            <a:r>
              <a:rPr lang="en-US" sz="2400" dirty="0" smtClean="0">
                <a:solidFill>
                  <a:srgbClr val="FF0000"/>
                </a:solidFill>
                <a:latin typeface="Times New Roman" pitchFamily="18" charset="0"/>
                <a:cs typeface="Times New Roman" pitchFamily="18" charset="0"/>
              </a:rPr>
              <a:t>set of </a:t>
            </a:r>
            <a:r>
              <a:rPr lang="en-US" sz="2400" dirty="0">
                <a:solidFill>
                  <a:srgbClr val="FF0000"/>
                </a:solidFill>
                <a:latin typeface="Times New Roman" pitchFamily="18" charset="0"/>
                <a:cs typeface="Times New Roman" pitchFamily="18" charset="0"/>
              </a:rPr>
              <a:t>non-repeating characters as the input </a:t>
            </a:r>
            <a:r>
              <a:rPr lang="en-US" sz="2400" dirty="0">
                <a:latin typeface="Times New Roman" pitchFamily="18" charset="0"/>
                <a:cs typeface="Times New Roman" pitchFamily="18" charset="0"/>
              </a:rPr>
              <a:t>cipher text. The most significant point here is that once an </a:t>
            </a:r>
            <a:r>
              <a:rPr lang="en-US" sz="2400" dirty="0" smtClean="0">
                <a:latin typeface="Times New Roman" pitchFamily="18" charset="0"/>
                <a:cs typeface="Times New Roman" pitchFamily="18" charset="0"/>
              </a:rPr>
              <a:t>input cipher </a:t>
            </a:r>
            <a:r>
              <a:rPr lang="en-US" sz="2400" dirty="0">
                <a:latin typeface="Times New Roman" pitchFamily="18" charset="0"/>
                <a:cs typeface="Times New Roman" pitchFamily="18" charset="0"/>
              </a:rPr>
              <a:t>text for transposition is used, it is never used again for any other message (hence the name </a:t>
            </a:r>
            <a:r>
              <a:rPr lang="en-US" sz="2400" dirty="0" smtClean="0">
                <a:latin typeface="Times New Roman" pitchFamily="18" charset="0"/>
                <a:cs typeface="Times New Roman" pitchFamily="18" charset="0"/>
              </a:rPr>
              <a:t>one- time</a:t>
            </a:r>
            <a:r>
              <a:rPr lang="en-US" sz="2400" dirty="0">
                <a:latin typeface="Times New Roman" pitchFamily="18" charset="0"/>
                <a:cs typeface="Times New Roman" pitchFamily="18" charset="0"/>
              </a:rPr>
              <a:t>). The length of the input cipher text is equal to the length of the original plain text. The </a:t>
            </a:r>
            <a:r>
              <a:rPr lang="en-US" sz="2400" dirty="0" smtClean="0">
                <a:latin typeface="Times New Roman" pitchFamily="18" charset="0"/>
                <a:cs typeface="Times New Roman" pitchFamily="18" charset="0"/>
              </a:rPr>
              <a:t>algorithm used </a:t>
            </a:r>
            <a:r>
              <a:rPr lang="en-US" sz="2400" dirty="0">
                <a:latin typeface="Times New Roman" pitchFamily="18" charset="0"/>
                <a:cs typeface="Times New Roman" pitchFamily="18" charset="0"/>
              </a:rPr>
              <a:t>in the </a:t>
            </a:r>
            <a:r>
              <a:rPr lang="en-US" sz="2400" dirty="0" err="1">
                <a:latin typeface="Times New Roman" pitchFamily="18" charset="0"/>
                <a:cs typeface="Times New Roman" pitchFamily="18" charset="0"/>
              </a:rPr>
              <a:t>Vernam</a:t>
            </a:r>
            <a:r>
              <a:rPr lang="en-US" sz="2400" dirty="0">
                <a:latin typeface="Times New Roman" pitchFamily="18" charset="0"/>
                <a:cs typeface="Times New Roman" pitchFamily="18" charset="0"/>
              </a:rPr>
              <a:t> cipher is described in Fig. 2.41</a:t>
            </a:r>
            <a:r>
              <a:rPr lang="en-US" sz="2400" dirty="0">
                <a:solidFill>
                  <a:srgbClr val="FF0000"/>
                </a:solidFill>
                <a:latin typeface="Times New Roman" pitchFamily="18" charset="0"/>
                <a:cs typeface="Times New Roman" pitchFamily="18" charset="0"/>
              </a:rPr>
              <a:t>.</a:t>
            </a:r>
            <a:endParaRPr lang="en-IN" sz="24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5630674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7067550"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5071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620688"/>
            <a:ext cx="7105650" cy="506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60410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Steganography</a:t>
            </a:r>
            <a:endParaRPr lang="en-IN" dirty="0"/>
          </a:p>
        </p:txBody>
      </p:sp>
      <p:sp>
        <p:nvSpPr>
          <p:cNvPr id="3" name="Content Placeholder 2"/>
          <p:cNvSpPr>
            <a:spLocks noGrp="1"/>
          </p:cNvSpPr>
          <p:nvPr>
            <p:ph idx="1"/>
          </p:nvPr>
        </p:nvSpPr>
        <p:spPr/>
        <p:txBody>
          <a:bodyPr>
            <a:normAutofit/>
          </a:bodyPr>
          <a:lstStyle/>
          <a:p>
            <a:pPr algn="just"/>
            <a:r>
              <a:rPr lang="en-US" dirty="0"/>
              <a:t>Steganography is a technique that facilitates </a:t>
            </a:r>
            <a:r>
              <a:rPr lang="en-US" dirty="0" smtClean="0">
                <a:solidFill>
                  <a:srgbClr val="FF0000"/>
                </a:solidFill>
              </a:rPr>
              <a:t>hiding of a message that is to be kept secret </a:t>
            </a:r>
            <a:r>
              <a:rPr lang="en-US" dirty="0">
                <a:solidFill>
                  <a:srgbClr val="FF0000"/>
                </a:solidFill>
              </a:rPr>
              <a:t>inside </a:t>
            </a:r>
            <a:r>
              <a:rPr lang="en-US" dirty="0" smtClean="0">
                <a:solidFill>
                  <a:srgbClr val="FF0000"/>
                </a:solidFill>
              </a:rPr>
              <a:t>other messages</a:t>
            </a:r>
            <a:r>
              <a:rPr lang="en-US" dirty="0"/>
              <a:t>. This results in </a:t>
            </a:r>
            <a:r>
              <a:rPr lang="en-US" dirty="0" smtClean="0"/>
              <a:t>the concealment </a:t>
            </a:r>
            <a:r>
              <a:rPr lang="en-US" dirty="0"/>
              <a:t>of the secret message itself! Historically, the sender </a:t>
            </a:r>
            <a:r>
              <a:rPr lang="en-US" dirty="0" smtClean="0"/>
              <a:t>used methods </a:t>
            </a:r>
            <a:r>
              <a:rPr lang="en-US" dirty="0"/>
              <a:t>such as </a:t>
            </a:r>
            <a:r>
              <a:rPr lang="en-US" dirty="0">
                <a:solidFill>
                  <a:srgbClr val="FF0000"/>
                </a:solidFill>
              </a:rPr>
              <a:t>invisible ink, tiny pin punctures on specific characters, minute variations </a:t>
            </a:r>
            <a:r>
              <a:rPr lang="en-US" dirty="0" smtClean="0">
                <a:solidFill>
                  <a:srgbClr val="FF0000"/>
                </a:solidFill>
              </a:rPr>
              <a:t>between </a:t>
            </a:r>
            <a:r>
              <a:rPr lang="en-US" dirty="0" smtClean="0"/>
              <a:t>handwritten </a:t>
            </a:r>
            <a:r>
              <a:rPr lang="en-US" dirty="0"/>
              <a:t>characters, pencil marks on handwritten characters, etc.</a:t>
            </a:r>
            <a:endParaRPr lang="en-IN" dirty="0"/>
          </a:p>
        </p:txBody>
      </p:sp>
    </p:spTree>
    <p:extLst>
      <p:ext uri="{BB962C8B-B14F-4D97-AF65-F5344CB8AC3E}">
        <p14:creationId xmlns:p14="http://schemas.microsoft.com/office/powerpoint/2010/main" val="30408897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001419"/>
          </a:xfrm>
        </p:spPr>
        <p:txBody>
          <a:bodyPr>
            <a:normAutofit/>
          </a:bodyPr>
          <a:lstStyle/>
          <a:p>
            <a:r>
              <a:rPr lang="en-US" sz="2400" dirty="0"/>
              <a:t>The resulting image would not look too different, and yet carry a secret message inside! The receiver would perform the opposite trick: </a:t>
            </a:r>
            <a:r>
              <a:rPr lang="en-US" sz="2400" dirty="0" smtClean="0">
                <a:solidFill>
                  <a:srgbClr val="FF0000"/>
                </a:solidFill>
              </a:rPr>
              <a:t>it would </a:t>
            </a:r>
            <a:r>
              <a:rPr lang="en-US" sz="2400" dirty="0">
                <a:solidFill>
                  <a:srgbClr val="FF0000"/>
                </a:solidFill>
              </a:rPr>
              <a:t>read the last two bits of each byte of the image file, and reconstruct the secret message. </a:t>
            </a:r>
            <a:endParaRPr lang="en-US" sz="2400" dirty="0" smtClean="0">
              <a:solidFill>
                <a:srgbClr val="FF0000"/>
              </a:solidFill>
            </a:endParaRPr>
          </a:p>
          <a:p>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38" y="3717032"/>
            <a:ext cx="63341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44810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RANGE AND KEY SIZE</a:t>
            </a:r>
            <a:endParaRPr lang="en-IN" dirty="0"/>
          </a:p>
        </p:txBody>
      </p:sp>
      <p:sp>
        <p:nvSpPr>
          <p:cNvPr id="3" name="Content Placeholder 2"/>
          <p:cNvSpPr>
            <a:spLocks noGrp="1"/>
          </p:cNvSpPr>
          <p:nvPr>
            <p:ph idx="1"/>
          </p:nvPr>
        </p:nvSpPr>
        <p:spPr/>
        <p:txBody>
          <a:bodyPr>
            <a:normAutofit/>
          </a:bodyPr>
          <a:lstStyle/>
          <a:p>
            <a:pPr marL="0" indent="0">
              <a:buNone/>
            </a:pPr>
            <a:r>
              <a:rPr lang="en-US" sz="2400" dirty="0">
                <a:latin typeface="Times New Roman" pitchFamily="18" charset="0"/>
                <a:cs typeface="Times New Roman" pitchFamily="18" charset="0"/>
              </a:rPr>
              <a:t>We have already seen one way to classify attacks on information itself, or information sources (such </a:t>
            </a:r>
            <a:r>
              <a:rPr lang="en-US" sz="2400" dirty="0" smtClean="0">
                <a:latin typeface="Times New Roman" pitchFamily="18" charset="0"/>
                <a:cs typeface="Times New Roman" pitchFamily="18" charset="0"/>
              </a:rPr>
              <a:t>as computers </a:t>
            </a:r>
            <a:r>
              <a:rPr lang="en-US" sz="2400" dirty="0">
                <a:latin typeface="Times New Roman" pitchFamily="18" charset="0"/>
                <a:cs typeface="Times New Roman" pitchFamily="18" charset="0"/>
              </a:rPr>
              <a:t>or networks). However, the encrypted messages can be attacked, too! Here, the </a:t>
            </a:r>
            <a:r>
              <a:rPr lang="en-US" sz="2400" dirty="0" smtClean="0">
                <a:solidFill>
                  <a:srgbClr val="FF0000"/>
                </a:solidFill>
                <a:latin typeface="Times New Roman" pitchFamily="18" charset="0"/>
                <a:cs typeface="Times New Roman" pitchFamily="18" charset="0"/>
              </a:rPr>
              <a:t>cryptanalyst is </a:t>
            </a:r>
            <a:r>
              <a:rPr lang="en-US" sz="2400" dirty="0">
                <a:solidFill>
                  <a:srgbClr val="FF0000"/>
                </a:solidFill>
                <a:latin typeface="Times New Roman" pitchFamily="18" charset="0"/>
                <a:cs typeface="Times New Roman" pitchFamily="18" charset="0"/>
              </a:rPr>
              <a:t>armed with the following information</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 The encryption/decryption algorithm</a:t>
            </a:r>
          </a:p>
          <a:p>
            <a:pPr marL="0" indent="0">
              <a:buNone/>
            </a:pPr>
            <a:r>
              <a:rPr lang="en-US" sz="2400" dirty="0">
                <a:latin typeface="Times New Roman" pitchFamily="18" charset="0"/>
                <a:cs typeface="Times New Roman" pitchFamily="18" charset="0"/>
              </a:rPr>
              <a:t>● The encrypted message</a:t>
            </a:r>
          </a:p>
          <a:p>
            <a:pPr marL="0" indent="0">
              <a:buNone/>
            </a:pPr>
            <a:r>
              <a:rPr lang="en-US" sz="2400" dirty="0">
                <a:latin typeface="Times New Roman" pitchFamily="18" charset="0"/>
                <a:cs typeface="Times New Roman" pitchFamily="18" charset="0"/>
              </a:rPr>
              <a:t>● Knowledge about the key size (e.g. the value of the key is a number between 0 and 100 bil</a:t>
            </a:r>
            <a:r>
              <a:rPr lang="en-US" dirty="0">
                <a:latin typeface="Times New Roman" pitchFamily="18" charset="0"/>
                <a:cs typeface="Times New Roman" pitchFamily="18" charset="0"/>
              </a:rPr>
              <a:t>lion)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164075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latin typeface="Times New Roman" pitchFamily="18" charset="0"/>
                <a:cs typeface="Times New Roman" pitchFamily="18" charset="0"/>
              </a:rPr>
              <a:t>We shall consider the brute-force attack here, </a:t>
            </a:r>
            <a:r>
              <a:rPr lang="en-US" sz="2400" dirty="0" smtClean="0">
                <a:latin typeface="Times New Roman" pitchFamily="18" charset="0"/>
                <a:cs typeface="Times New Roman" pitchFamily="18" charset="0"/>
              </a:rPr>
              <a:t>which works </a:t>
            </a:r>
            <a:r>
              <a:rPr lang="en-US" sz="2400" dirty="0">
                <a:latin typeface="Times New Roman" pitchFamily="18" charset="0"/>
                <a:cs typeface="Times New Roman" pitchFamily="18" charset="0"/>
              </a:rPr>
              <a:t>on the </a:t>
            </a:r>
            <a:r>
              <a:rPr lang="en-US" sz="2400" dirty="0">
                <a:solidFill>
                  <a:srgbClr val="FF0000"/>
                </a:solidFill>
                <a:latin typeface="Times New Roman" pitchFamily="18" charset="0"/>
                <a:cs typeface="Times New Roman" pitchFamily="18" charset="0"/>
              </a:rPr>
              <a:t>principle of trying every possible key in the key range, until you get the right </a:t>
            </a:r>
            <a:r>
              <a:rPr lang="en-US" sz="2400" dirty="0" smtClean="0">
                <a:solidFill>
                  <a:srgbClr val="FF0000"/>
                </a:solidFill>
                <a:latin typeface="Times New Roman" pitchFamily="18" charset="0"/>
                <a:cs typeface="Times New Roman" pitchFamily="18" charset="0"/>
              </a:rPr>
              <a:t>key</a:t>
            </a:r>
            <a:r>
              <a:rPr lang="en-US" sz="2400" dirty="0" smtClean="0">
                <a:latin typeface="Times New Roman" pitchFamily="18" charset="0"/>
                <a:cs typeface="Times New Roman" pitchFamily="18" charset="0"/>
              </a:rPr>
              <a:t>. It </a:t>
            </a:r>
            <a:r>
              <a:rPr lang="en-US" sz="2400" dirty="0">
                <a:latin typeface="Times New Roman" pitchFamily="18" charset="0"/>
                <a:cs typeface="Times New Roman" pitchFamily="18" charset="0"/>
              </a:rPr>
              <a:t>usually takes a very small amount of time to try a key. The attacker can write a computer program </a:t>
            </a:r>
            <a:r>
              <a:rPr lang="en-US" sz="2400" dirty="0" smtClean="0">
                <a:latin typeface="Times New Roman" pitchFamily="18" charset="0"/>
                <a:cs typeface="Times New Roman" pitchFamily="18" charset="0"/>
              </a:rPr>
              <a:t>that tries </a:t>
            </a:r>
            <a:r>
              <a:rPr lang="en-US" sz="2400" dirty="0">
                <a:latin typeface="Times New Roman" pitchFamily="18" charset="0"/>
                <a:cs typeface="Times New Roman" pitchFamily="18" charset="0"/>
              </a:rPr>
              <a:t>many such keys in one second. In the best case, the attacker finds the </a:t>
            </a:r>
            <a:r>
              <a:rPr lang="en-US" sz="2400" dirty="0">
                <a:solidFill>
                  <a:srgbClr val="FF0000"/>
                </a:solidFill>
                <a:latin typeface="Times New Roman" pitchFamily="18" charset="0"/>
                <a:cs typeface="Times New Roman" pitchFamily="18" charset="0"/>
              </a:rPr>
              <a:t>right key in the first </a:t>
            </a:r>
            <a:r>
              <a:rPr lang="en-US" sz="2400" dirty="0" smtClean="0">
                <a:solidFill>
                  <a:srgbClr val="FF0000"/>
                </a:solidFill>
                <a:latin typeface="Times New Roman" pitchFamily="18" charset="0"/>
                <a:cs typeface="Times New Roman" pitchFamily="18" charset="0"/>
              </a:rPr>
              <a:t>attempt itself</a:t>
            </a:r>
            <a:r>
              <a:rPr lang="en-US" sz="2400" dirty="0">
                <a:latin typeface="Times New Roman" pitchFamily="18" charset="0"/>
                <a:cs typeface="Times New Roman" pitchFamily="18" charset="0"/>
              </a:rPr>
              <a:t>, and in the worst case, it is the 100 billionth attempt. </a:t>
            </a:r>
            <a:endParaRPr lang="en-US" sz="2400" dirty="0" smtClean="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852000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600200"/>
            <a:ext cx="676875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7956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514350"/>
            <a:ext cx="7124700" cy="582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6758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2400" dirty="0">
                <a:latin typeface="Times New Roman" pitchFamily="18" charset="0"/>
                <a:cs typeface="Times New Roman" pitchFamily="18" charset="0"/>
              </a:rPr>
              <a:t>In computer terms, the concept of key range leads us to the principle of </a:t>
            </a:r>
            <a:r>
              <a:rPr lang="en-US" sz="2400" dirty="0">
                <a:solidFill>
                  <a:srgbClr val="FF0000"/>
                </a:solidFill>
                <a:latin typeface="Times New Roman" pitchFamily="18" charset="0"/>
                <a:cs typeface="Times New Roman" pitchFamily="18" charset="0"/>
              </a:rPr>
              <a:t>key size</a:t>
            </a:r>
            <a:r>
              <a:rPr lang="en-US" sz="2400" dirty="0">
                <a:latin typeface="Times New Roman" pitchFamily="18" charset="0"/>
                <a:cs typeface="Times New Roman" pitchFamily="18" charset="0"/>
              </a:rPr>
              <a:t>. Just as we measure </a:t>
            </a:r>
            <a:r>
              <a:rPr lang="en-US" sz="2400" dirty="0" smtClean="0">
                <a:latin typeface="Times New Roman" pitchFamily="18" charset="0"/>
                <a:cs typeface="Times New Roman" pitchFamily="18" charset="0"/>
              </a:rPr>
              <a:t>the value </a:t>
            </a:r>
            <a:r>
              <a:rPr lang="en-US" sz="2400" dirty="0">
                <a:latin typeface="Times New Roman" pitchFamily="18" charset="0"/>
                <a:cs typeface="Times New Roman" pitchFamily="18" charset="0"/>
              </a:rPr>
              <a:t>of stocks with a given index, gold in troy ounces, money in dollars, pounds or rupees; we </a:t>
            </a:r>
            <a:r>
              <a:rPr lang="en-US" sz="2400" dirty="0" smtClean="0">
                <a:latin typeface="Times New Roman" pitchFamily="18" charset="0"/>
                <a:cs typeface="Times New Roman" pitchFamily="18" charset="0"/>
              </a:rPr>
              <a:t>measure the </a:t>
            </a:r>
            <a:r>
              <a:rPr lang="en-US" sz="2400" dirty="0">
                <a:latin typeface="Times New Roman" pitchFamily="18" charset="0"/>
                <a:cs typeface="Times New Roman" pitchFamily="18" charset="0"/>
              </a:rPr>
              <a:t>strength of a cryptographic key with key size. We measure key size in bits, and represent it </a:t>
            </a:r>
            <a:r>
              <a:rPr lang="en-US" sz="2400" dirty="0" smtClean="0">
                <a:latin typeface="Times New Roman" pitchFamily="18" charset="0"/>
                <a:cs typeface="Times New Roman" pitchFamily="18" charset="0"/>
              </a:rPr>
              <a:t>using the </a:t>
            </a:r>
            <a:r>
              <a:rPr lang="en-US" sz="2400" dirty="0">
                <a:latin typeface="Times New Roman" pitchFamily="18" charset="0"/>
                <a:cs typeface="Times New Roman" pitchFamily="18" charset="0"/>
              </a:rPr>
              <a:t>binary number system. Thus, our key might be of 40 bits, 56 bits, 128 bits, and so on. In order </a:t>
            </a:r>
            <a:r>
              <a:rPr lang="en-US" sz="2400" dirty="0" smtClean="0">
                <a:latin typeface="Times New Roman" pitchFamily="18" charset="0"/>
                <a:cs typeface="Times New Roman" pitchFamily="18" charset="0"/>
              </a:rPr>
              <a:t>to protect </a:t>
            </a:r>
            <a:r>
              <a:rPr lang="en-US" sz="2400" dirty="0">
                <a:latin typeface="Times New Roman" pitchFamily="18" charset="0"/>
                <a:cs typeface="Times New Roman" pitchFamily="18" charset="0"/>
              </a:rPr>
              <a:t>ourselves against a brute-force </a:t>
            </a:r>
            <a:r>
              <a:rPr lang="en-US" sz="2400" dirty="0" smtClean="0">
                <a:latin typeface="Times New Roman" pitchFamily="18" charset="0"/>
                <a:cs typeface="Times New Roman" pitchFamily="18" charset="0"/>
              </a:rPr>
              <a:t> attack</a:t>
            </a:r>
            <a:r>
              <a:rPr lang="en-US" sz="2400" dirty="0">
                <a:latin typeface="Times New Roman" pitchFamily="18" charset="0"/>
                <a:cs typeface="Times New Roman" pitchFamily="18" charset="0"/>
              </a:rPr>
              <a:t>, the key size should be such that the attacker cannot </a:t>
            </a:r>
            <a:r>
              <a:rPr lang="en-US" sz="2400" dirty="0" smtClean="0">
                <a:latin typeface="Times New Roman" pitchFamily="18" charset="0"/>
                <a:cs typeface="Times New Roman" pitchFamily="18" charset="0"/>
              </a:rPr>
              <a:t>crack it </a:t>
            </a:r>
            <a:r>
              <a:rPr lang="en-US" sz="2400" dirty="0">
                <a:latin typeface="Times New Roman" pitchFamily="18" charset="0"/>
                <a:cs typeface="Times New Roman" pitchFamily="18" charset="0"/>
              </a:rPr>
              <a:t>within a specified amount of time.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304249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POSSIBLE TYPES OF ATTACKS</a:t>
            </a:r>
          </a:p>
        </p:txBody>
      </p:sp>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hen </a:t>
            </a:r>
            <a:r>
              <a:rPr lang="en-US" sz="2000" dirty="0">
                <a:latin typeface="Times New Roman" pitchFamily="18" charset="0"/>
                <a:cs typeface="Times New Roman" pitchFamily="18" charset="0"/>
              </a:rPr>
              <a:t>the sender of a message encrypts a plain-text message into its </a:t>
            </a:r>
            <a:r>
              <a:rPr lang="en-US" sz="2000" dirty="0" smtClean="0">
                <a:latin typeface="Times New Roman" pitchFamily="18" charset="0"/>
                <a:cs typeface="Times New Roman" pitchFamily="18" charset="0"/>
              </a:rPr>
              <a:t>corresponding </a:t>
            </a:r>
            <a:r>
              <a:rPr lang="en-US" sz="2000" dirty="0">
                <a:latin typeface="Times New Roman" pitchFamily="18" charset="0"/>
                <a:cs typeface="Times New Roman" pitchFamily="18" charset="0"/>
              </a:rPr>
              <a:t>cipher text, there are five possibilities for an attack on this message, as shown in </a:t>
            </a:r>
            <a:r>
              <a:rPr lang="en-US" sz="2000" dirty="0" smtClean="0">
                <a:latin typeface="Times New Roman" pitchFamily="18" charset="0"/>
                <a:cs typeface="Times New Roman" pitchFamily="18" charset="0"/>
              </a:rPr>
              <a:t>fig:</a:t>
            </a:r>
          </a:p>
          <a:p>
            <a:endParaRPr lang="en-IN" sz="2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284984"/>
            <a:ext cx="569595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3503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solidFill>
                  <a:srgbClr val="FF0000"/>
                </a:solidFill>
              </a:rPr>
              <a:t>Cipher text- only attack</a:t>
            </a:r>
          </a:p>
          <a:p>
            <a:pPr marL="0" indent="0" algn="just">
              <a:buNone/>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attacker analyzes the cipher text at leisure to try and figure out the original plain text. Based on </a:t>
            </a:r>
            <a:r>
              <a:rPr lang="en-US" sz="2400" dirty="0" smtClean="0">
                <a:latin typeface="Times New Roman" pitchFamily="18" charset="0"/>
                <a:cs typeface="Times New Roman" pitchFamily="18" charset="0"/>
              </a:rPr>
              <a:t>the frequency </a:t>
            </a:r>
            <a:r>
              <a:rPr lang="en-US" sz="2400" dirty="0">
                <a:latin typeface="Times New Roman" pitchFamily="18" charset="0"/>
                <a:cs typeface="Times New Roman" pitchFamily="18" charset="0"/>
              </a:rPr>
              <a:t>of letters (e.g. the alphabets e, i, a are very common in English, etc.) the attacker makes </a:t>
            </a:r>
            <a:r>
              <a:rPr lang="en-US" sz="2400" dirty="0" smtClean="0">
                <a:latin typeface="Times New Roman" pitchFamily="18" charset="0"/>
                <a:cs typeface="Times New Roman" pitchFamily="18" charset="0"/>
              </a:rPr>
              <a:t>an attempt </a:t>
            </a:r>
            <a:r>
              <a:rPr lang="en-US" sz="2400" dirty="0">
                <a:latin typeface="Times New Roman" pitchFamily="18" charset="0"/>
                <a:cs typeface="Times New Roman" pitchFamily="18" charset="0"/>
              </a:rPr>
              <a:t>to guess the plain text. Obviously, the more cipher text available to the attacker, more are </a:t>
            </a:r>
            <a:r>
              <a:rPr lang="en-US" sz="2400" dirty="0" smtClean="0">
                <a:latin typeface="Times New Roman" pitchFamily="18" charset="0"/>
                <a:cs typeface="Times New Roman" pitchFamily="18" charset="0"/>
              </a:rPr>
              <a:t>the chances </a:t>
            </a:r>
            <a:r>
              <a:rPr lang="en-US" sz="2400" dirty="0">
                <a:latin typeface="Times New Roman" pitchFamily="18" charset="0"/>
                <a:cs typeface="Times New Roman" pitchFamily="18" charset="0"/>
              </a:rPr>
              <a:t>of a successful </a:t>
            </a:r>
            <a:r>
              <a:rPr lang="en-US" sz="2400" dirty="0" smtClean="0">
                <a:latin typeface="Times New Roman" pitchFamily="18" charset="0"/>
                <a:cs typeface="Times New Roman" pitchFamily="18" charset="0"/>
              </a:rPr>
              <a:t>attack.</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6303734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596265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4727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dirty="0"/>
              <a:t> </a:t>
            </a:r>
            <a:r>
              <a:rPr lang="en-IN" dirty="0">
                <a:solidFill>
                  <a:srgbClr val="FF0000"/>
                </a:solidFill>
              </a:rPr>
              <a:t>Known Plain-Text </a:t>
            </a:r>
            <a:r>
              <a:rPr lang="en-IN" dirty="0" smtClean="0">
                <a:solidFill>
                  <a:srgbClr val="FF0000"/>
                </a:solidFill>
              </a:rPr>
              <a:t>Attack</a:t>
            </a:r>
          </a:p>
          <a:p>
            <a:r>
              <a:rPr lang="en-US" dirty="0">
                <a:latin typeface="Times New Roman" pitchFamily="18" charset="0"/>
                <a:cs typeface="Times New Roman" pitchFamily="18" charset="0"/>
              </a:rPr>
              <a:t>the attacker knows about some pairs of plain text and corresponding cipher text for those</a:t>
            </a:r>
          </a:p>
          <a:p>
            <a:r>
              <a:rPr lang="en-US" dirty="0">
                <a:latin typeface="Times New Roman" pitchFamily="18" charset="0"/>
                <a:cs typeface="Times New Roman" pitchFamily="18" charset="0"/>
              </a:rPr>
              <a:t>pairs. Using this information, the attacker tries to find other pairs, and therefore, know more and </a:t>
            </a:r>
            <a:r>
              <a:rPr lang="en-US" dirty="0" smtClean="0">
                <a:latin typeface="Times New Roman" pitchFamily="18" charset="0"/>
                <a:cs typeface="Times New Roman" pitchFamily="18" charset="0"/>
              </a:rPr>
              <a:t>more of </a:t>
            </a:r>
            <a:r>
              <a:rPr lang="en-US" dirty="0">
                <a:latin typeface="Times New Roman" pitchFamily="18" charset="0"/>
                <a:cs typeface="Times New Roman" pitchFamily="18" charset="0"/>
              </a:rPr>
              <a:t>the plain text. Examples of such known plain texts are company banners, file headers, </a:t>
            </a:r>
            <a:r>
              <a:rPr lang="en-US" dirty="0" err="1">
                <a:latin typeface="Times New Roman" pitchFamily="18" charset="0"/>
                <a:cs typeface="Times New Roman" pitchFamily="18" charset="0"/>
              </a:rPr>
              <a:t>etc</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6804100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8" y="1824038"/>
            <a:ext cx="591502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3651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dirty="0">
                <a:solidFill>
                  <a:srgbClr val="FF0000"/>
                </a:solidFill>
              </a:rPr>
              <a:t>Chosen Plain-Text </a:t>
            </a:r>
            <a:r>
              <a:rPr lang="en-IN" dirty="0" smtClean="0">
                <a:solidFill>
                  <a:srgbClr val="FF0000"/>
                </a:solidFill>
              </a:rPr>
              <a:t>Attack</a:t>
            </a:r>
          </a:p>
          <a:p>
            <a:pPr marL="0" indent="0" algn="just">
              <a:buNone/>
            </a:pPr>
            <a:r>
              <a:rPr lang="en-US" dirty="0">
                <a:latin typeface="Times New Roman" pitchFamily="18" charset="0"/>
                <a:cs typeface="Times New Roman" pitchFamily="18" charset="0"/>
              </a:rPr>
              <a:t>Here, the attacker selects a plain-text block, and tries to look for the encryption of the same in the </a:t>
            </a:r>
            <a:r>
              <a:rPr lang="en-US" dirty="0" smtClean="0">
                <a:latin typeface="Times New Roman" pitchFamily="18" charset="0"/>
                <a:cs typeface="Times New Roman" pitchFamily="18" charset="0"/>
              </a:rPr>
              <a:t>cipher text</a:t>
            </a:r>
            <a:r>
              <a:rPr lang="en-US" dirty="0">
                <a:latin typeface="Times New Roman" pitchFamily="18" charset="0"/>
                <a:cs typeface="Times New Roman" pitchFamily="18" charset="0"/>
              </a:rPr>
              <a:t>. Here, the attacker is able to choose the messages to encrypt. Based on this, the attacker </a:t>
            </a:r>
            <a:r>
              <a:rPr lang="en-US" dirty="0" smtClean="0">
                <a:latin typeface="Times New Roman" pitchFamily="18" charset="0"/>
                <a:cs typeface="Times New Roman" pitchFamily="18" charset="0"/>
              </a:rPr>
              <a:t>intention- ally </a:t>
            </a:r>
            <a:r>
              <a:rPr lang="en-US" dirty="0">
                <a:latin typeface="Times New Roman" pitchFamily="18" charset="0"/>
                <a:cs typeface="Times New Roman" pitchFamily="18" charset="0"/>
              </a:rPr>
              <a:t>picks patterns of cipher text that result in obtaining more information about the key.</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4079756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1885950"/>
            <a:ext cx="5934075"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1403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normAutofit fontScale="92500" lnSpcReduction="10000"/>
          </a:bodyPr>
          <a:lstStyle/>
          <a:p>
            <a:pPr marL="0" indent="0">
              <a:buNone/>
            </a:pPr>
            <a:r>
              <a:rPr lang="en-US" dirty="0">
                <a:solidFill>
                  <a:srgbClr val="FF0000"/>
                </a:solidFill>
              </a:rPr>
              <a:t>Chosen Cipher-Text Attack</a:t>
            </a:r>
          </a:p>
          <a:p>
            <a:pPr marL="0" indent="0" algn="just">
              <a:buNone/>
            </a:pPr>
            <a:r>
              <a:rPr lang="en-US" dirty="0">
                <a:latin typeface="Times New Roman" pitchFamily="18" charset="0"/>
                <a:cs typeface="Times New Roman" pitchFamily="18" charset="0"/>
              </a:rPr>
              <a:t>In the chosen cipher-text attack, the attacker knows the cipher text to be decrypted, the </a:t>
            </a:r>
            <a:r>
              <a:rPr lang="en-US" dirty="0" smtClean="0">
                <a:latin typeface="Times New Roman" pitchFamily="18" charset="0"/>
                <a:cs typeface="Times New Roman" pitchFamily="18" charset="0"/>
              </a:rPr>
              <a:t>encryption algorithm </a:t>
            </a:r>
            <a:r>
              <a:rPr lang="en-US" dirty="0">
                <a:latin typeface="Times New Roman" pitchFamily="18" charset="0"/>
                <a:cs typeface="Times New Roman" pitchFamily="18" charset="0"/>
              </a:rPr>
              <a:t>that was used to produce this cipher text, and the corresponding plain-text block. </a:t>
            </a:r>
            <a:endParaRPr lang="en-US" dirty="0" smtClean="0">
              <a:latin typeface="Times New Roman" pitchFamily="18" charset="0"/>
              <a:cs typeface="Times New Roman" pitchFamily="18" charset="0"/>
            </a:endParaRPr>
          </a:p>
          <a:p>
            <a:pPr marL="0" indent="0" algn="just">
              <a:buNone/>
            </a:pPr>
            <a:r>
              <a:rPr lang="en-US" dirty="0" smtClean="0">
                <a:latin typeface="Times New Roman" pitchFamily="18" charset="0"/>
                <a:cs typeface="Times New Roman" pitchFamily="18" charset="0"/>
              </a:rPr>
              <a:t>The attacker’s </a:t>
            </a:r>
            <a:r>
              <a:rPr lang="en-US" dirty="0">
                <a:latin typeface="Times New Roman" pitchFamily="18" charset="0"/>
                <a:cs typeface="Times New Roman" pitchFamily="18" charset="0"/>
              </a:rPr>
              <a:t>job is to discover the key used for encryption. However, this type of attack is not very </a:t>
            </a:r>
            <a:r>
              <a:rPr lang="en-US" dirty="0" smtClean="0">
                <a:latin typeface="Times New Roman" pitchFamily="18" charset="0"/>
                <a:cs typeface="Times New Roman" pitchFamily="18" charset="0"/>
              </a:rPr>
              <a:t>commonly </a:t>
            </a:r>
            <a:r>
              <a:rPr lang="en-US" dirty="0">
                <a:latin typeface="Times New Roman" pitchFamily="18" charset="0"/>
                <a:cs typeface="Times New Roman" pitchFamily="18" charset="0"/>
              </a:rPr>
              <a:t>used.</a:t>
            </a:r>
          </a:p>
          <a:p>
            <a:pPr marL="0" indent="0" algn="just">
              <a:buNone/>
            </a:pPr>
            <a:r>
              <a:rPr lang="en-US" dirty="0" smtClean="0">
                <a:latin typeface="Times New Roman" pitchFamily="18" charset="0"/>
                <a:cs typeface="Times New Roman" pitchFamily="18" charset="0"/>
              </a:rPr>
              <a:t> </a:t>
            </a:r>
            <a:r>
              <a:rPr lang="en-US" dirty="0">
                <a:solidFill>
                  <a:srgbClr val="FF0000"/>
                </a:solidFill>
                <a:latin typeface="Times New Roman" pitchFamily="18" charset="0"/>
                <a:cs typeface="Times New Roman" pitchFamily="18" charset="0"/>
              </a:rPr>
              <a:t>Chosen-Text Attack</a:t>
            </a:r>
          </a:p>
          <a:p>
            <a:pPr algn="just"/>
            <a:r>
              <a:rPr lang="en-US" dirty="0">
                <a:latin typeface="Times New Roman" pitchFamily="18" charset="0"/>
                <a:cs typeface="Times New Roman" pitchFamily="18" charset="0"/>
              </a:rPr>
              <a:t>The chosen-text attack is essentially a combination of chosen plain-text attack and chosen </a:t>
            </a:r>
            <a:r>
              <a:rPr lang="en-US" dirty="0" smtClean="0">
                <a:latin typeface="Times New Roman" pitchFamily="18" charset="0"/>
                <a:cs typeface="Times New Roman" pitchFamily="18" charset="0"/>
              </a:rPr>
              <a:t>cipher-text attack</a:t>
            </a:r>
            <a:r>
              <a:rPr lang="en-US" dirty="0">
                <a:latin typeface="Times New Roman" pitchFamily="18" charset="0"/>
                <a:cs typeface="Times New Roman" pitchFamily="18" charset="0"/>
              </a:rPr>
              <a:t>. This is shown in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664556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approaches</a:t>
            </a:r>
            <a:endParaRPr lang="en-IN" dirty="0"/>
          </a:p>
        </p:txBody>
      </p:sp>
      <p:sp>
        <p:nvSpPr>
          <p:cNvPr id="3" name="Content Placeholder 2"/>
          <p:cNvSpPr>
            <a:spLocks noGrp="1"/>
          </p:cNvSpPr>
          <p:nvPr>
            <p:ph idx="1"/>
          </p:nvPr>
        </p:nvSpPr>
        <p:spPr/>
        <p:txBody>
          <a:bodyPr>
            <a:normAutofit fontScale="92500" lnSpcReduction="10000"/>
          </a:bodyPr>
          <a:lstStyle/>
          <a:p>
            <a:pPr marL="0" indent="0" algn="just">
              <a:buNone/>
            </a:pPr>
            <a:r>
              <a:rPr lang="en-US" sz="2400" dirty="0" smtClean="0">
                <a:solidFill>
                  <a:srgbClr val="FF0000"/>
                </a:solidFill>
              </a:rPr>
              <a:t>i</a:t>
            </a:r>
            <a:r>
              <a:rPr lang="en-US" sz="2600" dirty="0" smtClean="0">
                <a:solidFill>
                  <a:srgbClr val="FF0000"/>
                </a:solidFill>
                <a:latin typeface="Times New Roman" pitchFamily="18" charset="0"/>
                <a:cs typeface="Times New Roman" pitchFamily="18" charset="0"/>
              </a:rPr>
              <a:t>. Authentication</a:t>
            </a:r>
            <a:r>
              <a:rPr lang="en-US" sz="2600" dirty="0" smtClean="0">
                <a:latin typeface="Times New Roman" pitchFamily="18" charset="0"/>
                <a:cs typeface="Times New Roman" pitchFamily="18" charset="0"/>
              </a:rPr>
              <a:t>: The assurance that the communicating entity is the one that it claims to be.</a:t>
            </a:r>
          </a:p>
          <a:p>
            <a:pPr marL="0" indent="0" algn="just">
              <a:buNone/>
            </a:pPr>
            <a:r>
              <a:rPr lang="en-US" sz="2600" dirty="0" err="1" smtClean="0">
                <a:solidFill>
                  <a:srgbClr val="FF0000"/>
                </a:solidFill>
                <a:latin typeface="Times New Roman" pitchFamily="18" charset="0"/>
                <a:cs typeface="Times New Roman" pitchFamily="18" charset="0"/>
              </a:rPr>
              <a:t>ii.Access</a:t>
            </a:r>
            <a:r>
              <a:rPr lang="en-US" sz="2600" dirty="0" smtClean="0">
                <a:solidFill>
                  <a:srgbClr val="FF0000"/>
                </a:solidFill>
                <a:latin typeface="Times New Roman" pitchFamily="18" charset="0"/>
                <a:cs typeface="Times New Roman" pitchFamily="18" charset="0"/>
              </a:rPr>
              <a:t> control</a:t>
            </a:r>
            <a:r>
              <a:rPr lang="en-US" sz="2600" dirty="0" smtClean="0">
                <a:latin typeface="Times New Roman" pitchFamily="18" charset="0"/>
                <a:cs typeface="Times New Roman" pitchFamily="18" charset="0"/>
              </a:rPr>
              <a:t>: The prevention of unauthorized use of a resource</a:t>
            </a:r>
          </a:p>
          <a:p>
            <a:pPr marL="0" indent="0" algn="just">
              <a:buNone/>
            </a:pPr>
            <a:r>
              <a:rPr lang="en-US" sz="2600" dirty="0" err="1" smtClean="0">
                <a:solidFill>
                  <a:srgbClr val="FF0000"/>
                </a:solidFill>
                <a:latin typeface="Times New Roman" pitchFamily="18" charset="0"/>
                <a:cs typeface="Times New Roman" pitchFamily="18" charset="0"/>
              </a:rPr>
              <a:t>iii.Data</a:t>
            </a:r>
            <a:r>
              <a:rPr lang="en-US" sz="2600" dirty="0" smtClean="0">
                <a:solidFill>
                  <a:srgbClr val="FF0000"/>
                </a:solidFill>
                <a:latin typeface="Times New Roman" pitchFamily="18" charset="0"/>
                <a:cs typeface="Times New Roman" pitchFamily="18" charset="0"/>
              </a:rPr>
              <a:t> confidentiality</a:t>
            </a:r>
            <a:r>
              <a:rPr lang="en-US" sz="2600" dirty="0" smtClean="0">
                <a:latin typeface="Times New Roman" pitchFamily="18" charset="0"/>
                <a:cs typeface="Times New Roman" pitchFamily="18" charset="0"/>
              </a:rPr>
              <a:t>: The protection of data from unauthorized</a:t>
            </a:r>
          </a:p>
          <a:p>
            <a:pPr marL="0" indent="0" algn="just">
              <a:buNone/>
            </a:pPr>
            <a:r>
              <a:rPr lang="en-US" sz="2600" dirty="0" smtClean="0">
                <a:latin typeface="Times New Roman" pitchFamily="18" charset="0"/>
                <a:cs typeface="Times New Roman" pitchFamily="18" charset="0"/>
              </a:rPr>
              <a:t>disclosure.</a:t>
            </a:r>
          </a:p>
          <a:p>
            <a:pPr marL="0" indent="0" algn="just">
              <a:buNone/>
            </a:pPr>
            <a:r>
              <a:rPr lang="en-US" sz="2600" dirty="0" err="1" smtClean="0">
                <a:solidFill>
                  <a:srgbClr val="FF0000"/>
                </a:solidFill>
                <a:latin typeface="Times New Roman" pitchFamily="18" charset="0"/>
                <a:cs typeface="Times New Roman" pitchFamily="18" charset="0"/>
              </a:rPr>
              <a:t>iii.Data</a:t>
            </a:r>
            <a:r>
              <a:rPr lang="en-US" sz="2600" dirty="0" smtClean="0">
                <a:solidFill>
                  <a:srgbClr val="FF0000"/>
                </a:solidFill>
                <a:latin typeface="Times New Roman" pitchFamily="18" charset="0"/>
                <a:cs typeface="Times New Roman" pitchFamily="18" charset="0"/>
              </a:rPr>
              <a:t> integrity</a:t>
            </a:r>
            <a:r>
              <a:rPr lang="en-US" sz="2600" dirty="0" smtClean="0">
                <a:latin typeface="Times New Roman" pitchFamily="18" charset="0"/>
                <a:cs typeface="Times New Roman" pitchFamily="18" charset="0"/>
              </a:rPr>
              <a:t>: The assurance that data received are exactly as</a:t>
            </a:r>
          </a:p>
          <a:p>
            <a:pPr marL="0" indent="0" algn="just">
              <a:buNone/>
            </a:pPr>
            <a:r>
              <a:rPr lang="en-US" sz="2600" dirty="0" smtClean="0">
                <a:latin typeface="Times New Roman" pitchFamily="18" charset="0"/>
                <a:cs typeface="Times New Roman" pitchFamily="18" charset="0"/>
              </a:rPr>
              <a:t>sent by an authorized entity</a:t>
            </a:r>
          </a:p>
          <a:p>
            <a:pPr marL="0" indent="0" algn="just">
              <a:buNone/>
            </a:pPr>
            <a:r>
              <a:rPr lang="en-US" sz="2600" dirty="0" err="1" smtClean="0">
                <a:solidFill>
                  <a:srgbClr val="FF0000"/>
                </a:solidFill>
                <a:latin typeface="Times New Roman" pitchFamily="18" charset="0"/>
                <a:cs typeface="Times New Roman" pitchFamily="18" charset="0"/>
              </a:rPr>
              <a:t>iv.Non</a:t>
            </a:r>
            <a:r>
              <a:rPr lang="en-US" sz="2600" dirty="0" smtClean="0">
                <a:solidFill>
                  <a:srgbClr val="FF0000"/>
                </a:solidFill>
                <a:latin typeface="Times New Roman" pitchFamily="18" charset="0"/>
                <a:cs typeface="Times New Roman" pitchFamily="18" charset="0"/>
              </a:rPr>
              <a:t> –repudiation</a:t>
            </a:r>
            <a:r>
              <a:rPr lang="en-US" sz="2600" dirty="0" smtClean="0">
                <a:latin typeface="Times New Roman" pitchFamily="18" charset="0"/>
                <a:cs typeface="Times New Roman" pitchFamily="18" charset="0"/>
              </a:rPr>
              <a:t>: Provides protection against denial by one of the entities involved in a communication of having participated in all or part of the communication.</a:t>
            </a:r>
            <a:endParaRPr lang="en-IN" sz="2600" dirty="0">
              <a:latin typeface="Times New Roman" pitchFamily="18" charset="0"/>
              <a:cs typeface="Times New Roman" pitchFamily="18" charset="0"/>
            </a:endParaRPr>
          </a:p>
        </p:txBody>
      </p:sp>
    </p:spTree>
    <p:extLst>
      <p:ext uri="{BB962C8B-B14F-4D97-AF65-F5344CB8AC3E}">
        <p14:creationId xmlns:p14="http://schemas.microsoft.com/office/powerpoint/2010/main" val="39132887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86038"/>
            <a:ext cx="6553200"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49783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lstStyle/>
          <a:p>
            <a:r>
              <a:rPr lang="en-US" dirty="0" smtClean="0">
                <a:latin typeface="Times New Roman" pitchFamily="18" charset="0"/>
                <a:cs typeface="Times New Roman" pitchFamily="18" charset="0"/>
              </a:rPr>
              <a:t>summarizes </a:t>
            </a:r>
            <a:r>
              <a:rPr lang="en-US" dirty="0">
                <a:latin typeface="Times New Roman" pitchFamily="18" charset="0"/>
                <a:cs typeface="Times New Roman" pitchFamily="18" charset="0"/>
              </a:rPr>
              <a:t>the characteristics of </a:t>
            </a:r>
            <a:r>
              <a:rPr lang="en-US" dirty="0" smtClean="0">
                <a:latin typeface="Times New Roman" pitchFamily="18" charset="0"/>
                <a:cs typeface="Times New Roman" pitchFamily="18" charset="0"/>
              </a:rPr>
              <a:t>these attacks</a:t>
            </a:r>
          </a:p>
          <a:p>
            <a:endParaRPr lang="en-IN"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1268761"/>
            <a:ext cx="7019925"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9353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fontScale="92500" lnSpcReduction="20000"/>
          </a:bodyPr>
          <a:lstStyle/>
          <a:p>
            <a:pPr marL="0" indent="0">
              <a:buNone/>
            </a:pPr>
            <a:r>
              <a:rPr lang="en-US" sz="5200" dirty="0" smtClean="0">
                <a:solidFill>
                  <a:srgbClr val="FF0000"/>
                </a:solidFill>
              </a:rPr>
              <a:t>Principles of security</a:t>
            </a:r>
          </a:p>
          <a:p>
            <a:pPr marL="0" indent="0">
              <a:buNone/>
            </a:pPr>
            <a:endParaRPr lang="en-US" dirty="0"/>
          </a:p>
          <a:p>
            <a:pPr marL="0" indent="0" algn="just">
              <a:buNone/>
            </a:pPr>
            <a:r>
              <a:rPr lang="en-US" sz="2800" dirty="0" smtClean="0">
                <a:latin typeface="Times New Roman" pitchFamily="18" charset="0"/>
                <a:cs typeface="Times New Roman" pitchFamily="18" charset="0"/>
              </a:rPr>
              <a:t>This definition introduces three key objectives that are at the heart of</a:t>
            </a:r>
          </a:p>
          <a:p>
            <a:pPr marL="0" indent="0" algn="just">
              <a:buNone/>
            </a:pPr>
            <a:r>
              <a:rPr lang="en-US" sz="2800" dirty="0" smtClean="0">
                <a:latin typeface="Times New Roman" pitchFamily="18" charset="0"/>
                <a:cs typeface="Times New Roman" pitchFamily="18" charset="0"/>
              </a:rPr>
              <a:t>    computer security:</a:t>
            </a:r>
          </a:p>
          <a:p>
            <a:pPr marL="0" indent="0" algn="just">
              <a:buNone/>
            </a:pPr>
            <a:r>
              <a:rPr lang="en-US" sz="2800" dirty="0">
                <a:solidFill>
                  <a:srgbClr val="FF0000"/>
                </a:solidFill>
                <a:latin typeface="Times New Roman" pitchFamily="18" charset="0"/>
                <a:cs typeface="Times New Roman" pitchFamily="18" charset="0"/>
              </a:rPr>
              <a:t>1</a:t>
            </a:r>
            <a:r>
              <a:rPr lang="en-US" sz="2800" dirty="0" smtClean="0">
                <a:solidFill>
                  <a:srgbClr val="FF0000"/>
                </a:solidFill>
                <a:latin typeface="Times New Roman" pitchFamily="18" charset="0"/>
                <a:cs typeface="Times New Roman" pitchFamily="18" charset="0"/>
              </a:rPr>
              <a:t>.Confidentiality: </a:t>
            </a:r>
            <a:r>
              <a:rPr lang="en-US" sz="2800" dirty="0" smtClean="0">
                <a:latin typeface="Times New Roman" pitchFamily="18" charset="0"/>
                <a:cs typeface="Times New Roman" pitchFamily="18" charset="0"/>
              </a:rPr>
              <a:t>This term covers two related concepts:</a:t>
            </a:r>
          </a:p>
          <a:p>
            <a:pPr marL="0" indent="0" algn="just">
              <a:buNone/>
            </a:pPr>
            <a:r>
              <a:rPr lang="en-US" sz="2800" dirty="0" smtClean="0">
                <a:latin typeface="Times New Roman" pitchFamily="18" charset="0"/>
                <a:cs typeface="Times New Roman" pitchFamily="18" charset="0"/>
              </a:rPr>
              <a:t>  </a:t>
            </a:r>
            <a:r>
              <a:rPr lang="en-US" sz="2800" dirty="0" smtClean="0">
                <a:solidFill>
                  <a:srgbClr val="FF0000"/>
                </a:solidFill>
                <a:latin typeface="Times New Roman" pitchFamily="18" charset="0"/>
                <a:cs typeface="Times New Roman" pitchFamily="18" charset="0"/>
              </a:rPr>
              <a:t>Data confidentiality</a:t>
            </a:r>
            <a:r>
              <a:rPr lang="en-US" sz="2800" dirty="0" smtClean="0">
                <a:latin typeface="Times New Roman" pitchFamily="18" charset="0"/>
                <a:cs typeface="Times New Roman" pitchFamily="18" charset="0"/>
              </a:rPr>
              <a:t>: Assures that private or confidential information is not made available or disclosed to unauthorized individuals.</a:t>
            </a:r>
          </a:p>
          <a:p>
            <a:pPr marL="0" indent="0" algn="just">
              <a:buNone/>
            </a:pPr>
            <a:r>
              <a:rPr lang="en-US" sz="2800" dirty="0" smtClean="0">
                <a:solidFill>
                  <a:srgbClr val="FF0000"/>
                </a:solidFill>
                <a:latin typeface="Times New Roman" pitchFamily="18" charset="0"/>
                <a:cs typeface="Times New Roman" pitchFamily="18" charset="0"/>
              </a:rPr>
              <a:t>Privacy</a:t>
            </a:r>
            <a:r>
              <a:rPr lang="en-US" sz="2800" dirty="0" smtClean="0">
                <a:latin typeface="Times New Roman" pitchFamily="18" charset="0"/>
                <a:cs typeface="Times New Roman" pitchFamily="18" charset="0"/>
              </a:rPr>
              <a:t>: Assures that individuals control or influence what information related to them may be collected and stored and by whom and to whom that information may be disclosed.</a:t>
            </a:r>
          </a:p>
          <a:p>
            <a:pPr marL="0" indent="0">
              <a:buNone/>
            </a:pPr>
            <a:r>
              <a:rPr lang="en-US" dirty="0" smtClean="0"/>
              <a:t> </a:t>
            </a:r>
            <a:endParaRPr lang="en-IN" dirty="0"/>
          </a:p>
        </p:txBody>
      </p:sp>
    </p:spTree>
    <p:extLst>
      <p:ext uri="{BB962C8B-B14F-4D97-AF65-F5344CB8AC3E}">
        <p14:creationId xmlns:p14="http://schemas.microsoft.com/office/powerpoint/2010/main" val="3687934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2174</TotalTime>
  <Words>4236</Words>
  <Application>Microsoft Office PowerPoint</Application>
  <PresentationFormat>On-screen Show (4:3)</PresentationFormat>
  <Paragraphs>213</Paragraphs>
  <Slides>81</Slides>
  <Notes>0</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Unit-1</vt:lpstr>
      <vt:lpstr>THE NEED FOR SECURITY</vt:lpstr>
      <vt:lpstr>PowerPoint Presentation</vt:lpstr>
      <vt:lpstr>PowerPoint Presentation</vt:lpstr>
      <vt:lpstr>PowerPoint Presentation</vt:lpstr>
      <vt:lpstr>PowerPoint Presentation</vt:lpstr>
      <vt:lpstr>PowerPoint Presentation</vt:lpstr>
      <vt:lpstr>Security approaches</vt:lpstr>
      <vt:lpstr>PowerPoint Presentation</vt:lpstr>
      <vt:lpstr>PowerPoint Presentation</vt:lpstr>
      <vt:lpstr>PowerPoint Presentation</vt:lpstr>
      <vt:lpstr>Security attacks</vt:lpstr>
      <vt:lpstr>PowerPoint Presentation</vt:lpstr>
      <vt:lpstr>PowerPoint Presentation</vt:lpstr>
      <vt:lpstr>PowerPoint Presentation</vt:lpstr>
      <vt:lpstr>PowerPoint Presentation</vt:lpstr>
      <vt:lpstr>Security Services </vt:lpstr>
      <vt:lpstr>PowerPoint Presentation</vt:lpstr>
      <vt:lpstr>PowerPoint Presentation</vt:lpstr>
      <vt:lpstr>PowerPoint Presentation</vt:lpstr>
      <vt:lpstr>Security Mechanisms</vt:lpstr>
      <vt:lpstr>PowerPoint Presentation</vt:lpstr>
      <vt:lpstr>PowerPoint Presentation</vt:lpstr>
      <vt:lpstr>A model for network security</vt:lpstr>
      <vt:lpstr>PowerPoint Presentation</vt:lpstr>
      <vt:lpstr>PowerPoint Presentation</vt:lpstr>
      <vt:lpstr>Symmetric cryptography</vt:lpstr>
      <vt:lpstr>PowerPoint Presentation</vt:lpstr>
      <vt:lpstr>PowerPoint Presentation</vt:lpstr>
      <vt:lpstr>asymmetric cryptography</vt:lpstr>
      <vt:lpstr>asymmetric cryptography</vt:lpstr>
      <vt:lpstr>PowerPoint Presentation</vt:lpstr>
      <vt:lpstr>PowerPoint Presentation</vt:lpstr>
      <vt:lpstr>PowerPoint Presentation</vt:lpstr>
      <vt:lpstr>PowerPoint Presentation</vt:lpstr>
      <vt:lpstr>SUBSTITUTION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Homophonic Substitution Cipher</vt:lpstr>
      <vt:lpstr>PowerPoint Presentation</vt:lpstr>
      <vt:lpstr>Polygram Substitution Cipher</vt:lpstr>
      <vt:lpstr>Polyalphabetic Substitution Cipher</vt:lpstr>
      <vt:lpstr>PowerPoint Presentation</vt:lpstr>
      <vt:lpstr>Playfair cipher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TRANSPOSITION TECHNIQUES</vt:lpstr>
      <vt:lpstr>PowerPoint Presentation</vt:lpstr>
      <vt:lpstr>PowerPoint Presentation</vt:lpstr>
      <vt:lpstr>PowerPoint Presentation</vt:lpstr>
      <vt:lpstr>PowerPoint Presentation</vt:lpstr>
      <vt:lpstr>PowerPoint Presentation</vt:lpstr>
      <vt:lpstr>Steganography</vt:lpstr>
      <vt:lpstr>PowerPoint Presentation</vt:lpstr>
      <vt:lpstr>KEY RANGE AND KEY SIZE</vt:lpstr>
      <vt:lpstr>PowerPoint Presentation</vt:lpstr>
      <vt:lpstr>PowerPoint Presentation</vt:lpstr>
      <vt:lpstr>PowerPoint Presentation</vt:lpstr>
      <vt:lpstr>POSSIBLE TYPES OF ATTACKS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dc:creator>
  <cp:lastModifiedBy>MOHAN</cp:lastModifiedBy>
  <cp:revision>94</cp:revision>
  <dcterms:created xsi:type="dcterms:W3CDTF">2023-07-31T04:14:00Z</dcterms:created>
  <dcterms:modified xsi:type="dcterms:W3CDTF">2024-08-30T11:07:10Z</dcterms:modified>
</cp:coreProperties>
</file>